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331" r:id="rId5"/>
    <p:sldId id="332" r:id="rId6"/>
    <p:sldId id="333" r:id="rId7"/>
    <p:sldId id="334" r:id="rId8"/>
    <p:sldId id="337" r:id="rId9"/>
    <p:sldId id="338" r:id="rId10"/>
    <p:sldId id="339" r:id="rId11"/>
    <p:sldId id="340" r:id="rId12"/>
    <p:sldId id="335" r:id="rId13"/>
    <p:sldId id="336" r:id="rId14"/>
    <p:sldId id="341" r:id="rId15"/>
    <p:sldId id="342" r:id="rId16"/>
    <p:sldId id="343" r:id="rId17"/>
    <p:sldId id="344" r:id="rId18"/>
    <p:sldId id="345" r:id="rId19"/>
    <p:sldId id="346" r:id="rId20"/>
    <p:sldId id="347" r:id="rId21"/>
    <p:sldId id="348" r:id="rId22"/>
  </p:sldIdLst>
  <p:sldSz cx="9144000" cy="6858000" type="screen4x3"/>
  <p:notesSz cx="6858000" cy="9144000"/>
  <p:embeddedFontLst>
    <p:embeddedFont>
      <p:font typeface="Comic Sans MS" panose="030F0702030302020204" pitchFamily="66" charset="0"/>
      <p:regular r:id="rId23"/>
      <p:bold r:id="rId24"/>
      <p:italic r:id="rId25"/>
      <p:boldItalic r:id="rId26"/>
    </p:embeddedFont>
    <p:embeddedFont>
      <p:font typeface="KG What the Teacher Wants" panose="02000000000000000000" pitchFamily="2" charset="0"/>
      <p:regular r:id="rId27"/>
    </p:embeddedFont>
    <p:embeddedFont>
      <p:font typeface="Calibri" panose="020F0502020204030204" pitchFamily="34" charset="0"/>
      <p:regular r:id="rId28"/>
      <p:bold r:id="rId29"/>
      <p:italic r:id="rId30"/>
      <p:boldItalic r:id="rId31"/>
    </p:embeddedFont>
  </p:embeddedFont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79" autoAdjust="0"/>
    <p:restoredTop sz="94660"/>
  </p:normalViewPr>
  <p:slideViewPr>
    <p:cSldViewPr>
      <p:cViewPr varScale="1">
        <p:scale>
          <a:sx n="74" d="100"/>
          <a:sy n="74" d="100"/>
        </p:scale>
        <p:origin x="7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566381-A429-4489-B1AD-661DE924F70E}"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3ED5-9EC4-413B-BF32-379392CCDE44}" type="slidenum">
              <a:rPr lang="en-US" smtClean="0"/>
              <a:t>‹#›</a:t>
            </a:fld>
            <a:endParaRPr lang="en-US"/>
          </a:p>
        </p:txBody>
      </p:sp>
    </p:spTree>
    <p:extLst>
      <p:ext uri="{BB962C8B-B14F-4D97-AF65-F5344CB8AC3E}">
        <p14:creationId xmlns:p14="http://schemas.microsoft.com/office/powerpoint/2010/main" val="315135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66381-A429-4489-B1AD-661DE924F70E}"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3ED5-9EC4-413B-BF32-379392CCDE44}" type="slidenum">
              <a:rPr lang="en-US" smtClean="0"/>
              <a:t>‹#›</a:t>
            </a:fld>
            <a:endParaRPr lang="en-US"/>
          </a:p>
        </p:txBody>
      </p:sp>
    </p:spTree>
    <p:extLst>
      <p:ext uri="{BB962C8B-B14F-4D97-AF65-F5344CB8AC3E}">
        <p14:creationId xmlns:p14="http://schemas.microsoft.com/office/powerpoint/2010/main" val="1218023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66381-A429-4489-B1AD-661DE924F70E}"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3ED5-9EC4-413B-BF32-379392CCDE44}" type="slidenum">
              <a:rPr lang="en-US" smtClean="0"/>
              <a:t>‹#›</a:t>
            </a:fld>
            <a:endParaRPr lang="en-US"/>
          </a:p>
        </p:txBody>
      </p:sp>
    </p:spTree>
    <p:extLst>
      <p:ext uri="{BB962C8B-B14F-4D97-AF65-F5344CB8AC3E}">
        <p14:creationId xmlns:p14="http://schemas.microsoft.com/office/powerpoint/2010/main" val="170051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66381-A429-4489-B1AD-661DE924F70E}"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3ED5-9EC4-413B-BF32-379392CCDE44}" type="slidenum">
              <a:rPr lang="en-US" smtClean="0"/>
              <a:t>‹#›</a:t>
            </a:fld>
            <a:endParaRPr lang="en-US"/>
          </a:p>
        </p:txBody>
      </p:sp>
    </p:spTree>
    <p:extLst>
      <p:ext uri="{BB962C8B-B14F-4D97-AF65-F5344CB8AC3E}">
        <p14:creationId xmlns:p14="http://schemas.microsoft.com/office/powerpoint/2010/main" val="1083162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66381-A429-4489-B1AD-661DE924F70E}"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3ED5-9EC4-413B-BF32-379392CCDE44}" type="slidenum">
              <a:rPr lang="en-US" smtClean="0"/>
              <a:t>‹#›</a:t>
            </a:fld>
            <a:endParaRPr lang="en-US"/>
          </a:p>
        </p:txBody>
      </p:sp>
    </p:spTree>
    <p:extLst>
      <p:ext uri="{BB962C8B-B14F-4D97-AF65-F5344CB8AC3E}">
        <p14:creationId xmlns:p14="http://schemas.microsoft.com/office/powerpoint/2010/main" val="97042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566381-A429-4489-B1AD-661DE924F70E}" type="datetimeFigureOut">
              <a:rPr lang="en-US" smtClean="0"/>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63ED5-9EC4-413B-BF32-379392CCDE44}" type="slidenum">
              <a:rPr lang="en-US" smtClean="0"/>
              <a:t>‹#›</a:t>
            </a:fld>
            <a:endParaRPr lang="en-US"/>
          </a:p>
        </p:txBody>
      </p:sp>
    </p:spTree>
    <p:extLst>
      <p:ext uri="{BB962C8B-B14F-4D97-AF65-F5344CB8AC3E}">
        <p14:creationId xmlns:p14="http://schemas.microsoft.com/office/powerpoint/2010/main" val="315484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566381-A429-4489-B1AD-661DE924F70E}" type="datetimeFigureOut">
              <a:rPr lang="en-US" smtClean="0"/>
              <a:t>2/16/2015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63ED5-9EC4-413B-BF32-379392CCDE44}" type="slidenum">
              <a:rPr lang="en-US" smtClean="0"/>
              <a:t>‹#›</a:t>
            </a:fld>
            <a:endParaRPr lang="en-US"/>
          </a:p>
        </p:txBody>
      </p:sp>
    </p:spTree>
    <p:extLst>
      <p:ext uri="{BB962C8B-B14F-4D97-AF65-F5344CB8AC3E}">
        <p14:creationId xmlns:p14="http://schemas.microsoft.com/office/powerpoint/2010/main" val="151570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566381-A429-4489-B1AD-661DE924F70E}" type="datetimeFigureOut">
              <a:rPr lang="en-US" smtClean="0"/>
              <a:t>2/16/2015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63ED5-9EC4-413B-BF32-379392CCDE44}" type="slidenum">
              <a:rPr lang="en-US" smtClean="0"/>
              <a:t>‹#›</a:t>
            </a:fld>
            <a:endParaRPr lang="en-US"/>
          </a:p>
        </p:txBody>
      </p:sp>
    </p:spTree>
    <p:extLst>
      <p:ext uri="{BB962C8B-B14F-4D97-AF65-F5344CB8AC3E}">
        <p14:creationId xmlns:p14="http://schemas.microsoft.com/office/powerpoint/2010/main" val="145703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66381-A429-4489-B1AD-661DE924F70E}" type="datetimeFigureOut">
              <a:rPr lang="en-US" smtClean="0"/>
              <a:t>2/16/2015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63ED5-9EC4-413B-BF32-379392CCDE44}" type="slidenum">
              <a:rPr lang="en-US" smtClean="0"/>
              <a:t>‹#›</a:t>
            </a:fld>
            <a:endParaRPr lang="en-US"/>
          </a:p>
        </p:txBody>
      </p:sp>
    </p:spTree>
    <p:extLst>
      <p:ext uri="{BB962C8B-B14F-4D97-AF65-F5344CB8AC3E}">
        <p14:creationId xmlns:p14="http://schemas.microsoft.com/office/powerpoint/2010/main" val="2326113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66381-A429-4489-B1AD-661DE924F70E}" type="datetimeFigureOut">
              <a:rPr lang="en-US" smtClean="0"/>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63ED5-9EC4-413B-BF32-379392CCDE44}" type="slidenum">
              <a:rPr lang="en-US" smtClean="0"/>
              <a:t>‹#›</a:t>
            </a:fld>
            <a:endParaRPr lang="en-US"/>
          </a:p>
        </p:txBody>
      </p:sp>
    </p:spTree>
    <p:extLst>
      <p:ext uri="{BB962C8B-B14F-4D97-AF65-F5344CB8AC3E}">
        <p14:creationId xmlns:p14="http://schemas.microsoft.com/office/powerpoint/2010/main" val="88414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66381-A429-4489-B1AD-661DE924F70E}" type="datetimeFigureOut">
              <a:rPr lang="en-US" smtClean="0"/>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63ED5-9EC4-413B-BF32-379392CCDE44}" type="slidenum">
              <a:rPr lang="en-US" smtClean="0"/>
              <a:t>‹#›</a:t>
            </a:fld>
            <a:endParaRPr lang="en-US"/>
          </a:p>
        </p:txBody>
      </p:sp>
    </p:spTree>
    <p:extLst>
      <p:ext uri="{BB962C8B-B14F-4D97-AF65-F5344CB8AC3E}">
        <p14:creationId xmlns:p14="http://schemas.microsoft.com/office/powerpoint/2010/main" val="152084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66381-A429-4489-B1AD-661DE924F70E}" type="datetimeFigureOut">
              <a:rPr lang="en-US" smtClean="0"/>
              <a:t>2/16/2015</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63ED5-9EC4-413B-BF32-379392CCDE44}" type="slidenum">
              <a:rPr lang="en-US" smtClean="0"/>
              <a:t>‹#›</a:t>
            </a:fld>
            <a:endParaRPr lang="en-US"/>
          </a:p>
        </p:txBody>
      </p:sp>
    </p:spTree>
    <p:extLst>
      <p:ext uri="{BB962C8B-B14F-4D97-AF65-F5344CB8AC3E}">
        <p14:creationId xmlns:p14="http://schemas.microsoft.com/office/powerpoint/2010/main" val="2589805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0.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hyperlink" Target="https://www.teacherspayteachers.com/Store/The-Primary-Stop" TargetMode="External"/><Relationship Id="rId3" Type="http://schemas.openxmlformats.org/officeDocument/2006/relationships/image" Target="../media/image1.png"/><Relationship Id="rId7" Type="http://schemas.openxmlformats.org/officeDocument/2006/relationships/hyperlink" Target="https://www.teacherspayteachers.com/Store/Gabrielle-Dixon-From-Teaching-Special-Thinkers" TargetMode="Externa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hyperlink" Target="http://www.mycutegraphics.com/" TargetMode="External"/><Relationship Id="rId5" Type="http://schemas.openxmlformats.org/officeDocument/2006/relationships/hyperlink" Target="http://www.teacherspayteachers.com/Store/Kimberly-Geswein-Fonts" TargetMode="External"/><Relationship Id="rId10" Type="http://schemas.openxmlformats.org/officeDocument/2006/relationships/hyperlink" Target="http://www.poppydreamzdigitalart.blogspot.com/" TargetMode="External"/><Relationship Id="rId4" Type="http://schemas.openxmlformats.org/officeDocument/2006/relationships/image" Target="../media/image2.png"/><Relationship Id="rId9" Type="http://schemas.openxmlformats.org/officeDocument/2006/relationships/hyperlink" Target="https://www.teacherspayteachers.com/Store/Poppydreamz-Digital-Ar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hyperlink" Target="http://www.teacherspayteachers.com/Store/Ready-Lessons"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2" name="Rectangle 2"/>
          <p:cNvSpPr>
            <a:spLocks noGrp="1" noChangeArrowheads="1"/>
          </p:cNvSpPr>
          <p:nvPr>
            <p:ph type="title"/>
          </p:nvPr>
        </p:nvSpPr>
        <p:spPr>
          <a:xfrm>
            <a:off x="2340622" y="990917"/>
            <a:ext cx="4921101" cy="1143000"/>
          </a:xfrm>
        </p:spPr>
        <p:txBody>
          <a:bodyPr>
            <a:noAutofit/>
          </a:bodyPr>
          <a:lstStyle/>
          <a:p>
            <a:pPr algn="l"/>
            <a:endParaRPr lang="en-US" sz="1800" dirty="0">
              <a:latin typeface="Comic Sans MS" charset="0"/>
            </a:endParaRPr>
          </a:p>
        </p:txBody>
      </p:sp>
      <p:sp>
        <p:nvSpPr>
          <p:cNvPr id="14" name="TextBox 13"/>
          <p:cNvSpPr txBox="1">
            <a:spLocks noChangeArrowheads="1"/>
          </p:cNvSpPr>
          <p:nvPr/>
        </p:nvSpPr>
        <p:spPr bwMode="auto">
          <a:xfrm>
            <a:off x="5610321" y="2192681"/>
            <a:ext cx="445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endParaRPr lang="en-US" sz="6000" dirty="0">
              <a:latin typeface="Comic Sans MS" charset="0"/>
            </a:endParaRPr>
          </a:p>
        </p:txBody>
      </p:sp>
      <p:pic>
        <p:nvPicPr>
          <p:cNvPr id="6" name="Picture 5"/>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11385" y="304803"/>
            <a:ext cx="8763000" cy="6279387"/>
          </a:xfrm>
          <a:prstGeom prst="rect">
            <a:avLst/>
          </a:prstGeom>
        </p:spPr>
      </p:pic>
      <p:sp>
        <p:nvSpPr>
          <p:cNvPr id="2" name="TextBox 1"/>
          <p:cNvSpPr txBox="1"/>
          <p:nvPr/>
        </p:nvSpPr>
        <p:spPr>
          <a:xfrm>
            <a:off x="1447800" y="1468296"/>
            <a:ext cx="6248400" cy="3416320"/>
          </a:xfrm>
          <a:prstGeom prst="rect">
            <a:avLst/>
          </a:prstGeom>
          <a:noFill/>
        </p:spPr>
        <p:txBody>
          <a:bodyPr wrap="square" rtlCol="0">
            <a:spAutoFit/>
          </a:bodyPr>
          <a:lstStyle/>
          <a:p>
            <a:pPr algn="ctr"/>
            <a:r>
              <a:rPr lang="en-US" sz="5400" dirty="0" smtClean="0">
                <a:latin typeface="KG What the Teacher Wants" panose="02000000000000000000" pitchFamily="2" charset="0"/>
              </a:rPr>
              <a:t>Learning Target:</a:t>
            </a:r>
          </a:p>
          <a:p>
            <a:pPr algn="ctr"/>
            <a:r>
              <a:rPr lang="en-US" sz="5400" dirty="0" smtClean="0">
                <a:latin typeface="KG What the Teacher Wants" panose="02000000000000000000" pitchFamily="2" charset="0"/>
              </a:rPr>
              <a:t>I can solve real word problems involving area and perimeter.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750178">
            <a:off x="-234756" y="370911"/>
            <a:ext cx="3237439" cy="160615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901" y="4692819"/>
            <a:ext cx="2298852" cy="1874199"/>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0400" y="4563222"/>
            <a:ext cx="2133600" cy="213339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40000" y="133483"/>
            <a:ext cx="2412500" cy="1490021"/>
          </a:xfrm>
          <a:prstGeom prst="rect">
            <a:avLst/>
          </a:prstGeom>
        </p:spPr>
      </p:pic>
    </p:spTree>
    <p:custDataLst>
      <p:tags r:id="rId1"/>
    </p:custDataLst>
    <p:extLst>
      <p:ext uri="{BB962C8B-B14F-4D97-AF65-F5344CB8AC3E}">
        <p14:creationId xmlns:p14="http://schemas.microsoft.com/office/powerpoint/2010/main" val="90772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2" name="Rectangle 2"/>
          <p:cNvSpPr>
            <a:spLocks noGrp="1" noChangeArrowheads="1"/>
          </p:cNvSpPr>
          <p:nvPr>
            <p:ph type="title"/>
          </p:nvPr>
        </p:nvSpPr>
        <p:spPr>
          <a:xfrm>
            <a:off x="2340622" y="990917"/>
            <a:ext cx="4921101" cy="1143000"/>
          </a:xfrm>
        </p:spPr>
        <p:txBody>
          <a:bodyPr>
            <a:noAutofit/>
          </a:bodyPr>
          <a:lstStyle/>
          <a:p>
            <a:pPr algn="l"/>
            <a:endParaRPr lang="en-US" sz="1800" dirty="0">
              <a:latin typeface="Comic Sans MS" charset="0"/>
            </a:endParaRPr>
          </a:p>
        </p:txBody>
      </p:sp>
      <p:sp>
        <p:nvSpPr>
          <p:cNvPr id="14" name="TextBox 13"/>
          <p:cNvSpPr txBox="1">
            <a:spLocks noChangeArrowheads="1"/>
          </p:cNvSpPr>
          <p:nvPr/>
        </p:nvSpPr>
        <p:spPr bwMode="auto">
          <a:xfrm>
            <a:off x="5610321" y="2192681"/>
            <a:ext cx="445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endParaRPr lang="en-US" sz="6000" dirty="0">
              <a:latin typeface="Comic Sans MS" charset="0"/>
            </a:endParaRPr>
          </a:p>
        </p:txBody>
      </p:sp>
      <p:pic>
        <p:nvPicPr>
          <p:cNvPr id="6" name="Picture 5"/>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11385" y="304803"/>
            <a:ext cx="8763000" cy="6279387"/>
          </a:xfrm>
          <a:prstGeom prst="rect">
            <a:avLst/>
          </a:prstGeom>
        </p:spPr>
      </p:pic>
      <p:sp>
        <p:nvSpPr>
          <p:cNvPr id="7" name="Content Placeholder 3"/>
          <p:cNvSpPr>
            <a:spLocks noGrp="1"/>
          </p:cNvSpPr>
          <p:nvPr>
            <p:ph sz="half" idx="4294967295"/>
          </p:nvPr>
        </p:nvSpPr>
        <p:spPr>
          <a:xfrm>
            <a:off x="935285" y="1166018"/>
            <a:ext cx="7315200" cy="4525963"/>
          </a:xfrm>
          <a:prstGeom prst="rect">
            <a:avLst/>
          </a:prstGeom>
        </p:spPr>
        <p:txBody>
          <a:bodyPr>
            <a:normAutofit fontScale="77500" lnSpcReduction="20000"/>
          </a:bodyPr>
          <a:lstStyle/>
          <a:p>
            <a:pPr marL="0" indent="0" algn="ctr">
              <a:buNone/>
            </a:pPr>
            <a:r>
              <a:rPr lang="en-US" sz="3400" dirty="0" smtClean="0">
                <a:solidFill>
                  <a:schemeClr val="accent1">
                    <a:lumMod val="60000"/>
                    <a:lumOff val="40000"/>
                  </a:schemeClr>
                </a:solidFill>
                <a:latin typeface="KG What the Teacher Wants" panose="02000000000000000000" pitchFamily="2" charset="0"/>
              </a:rPr>
              <a:t>Problem # 1: Sally is planting a rectangular garden. She needs to put a fence up to keep the bunnies from eating her carrots. The length of her garden is 8 feet and the width is 6 feet.  How many feet of fencing does she need?</a:t>
            </a:r>
          </a:p>
          <a:p>
            <a:pPr marL="0" indent="0">
              <a:buNone/>
            </a:pPr>
            <a:r>
              <a:rPr lang="en-US" sz="4000" dirty="0" smtClean="0">
                <a:solidFill>
                  <a:schemeClr val="accent1">
                    <a:lumMod val="60000"/>
                    <a:lumOff val="40000"/>
                  </a:schemeClr>
                </a:solidFill>
                <a:latin typeface="KG What the Teacher Wants" panose="02000000000000000000" pitchFamily="2" charset="0"/>
              </a:rPr>
              <a:t>Step 1: Find the perimeter</a:t>
            </a:r>
          </a:p>
          <a:p>
            <a:pPr marL="0" indent="0">
              <a:buNone/>
            </a:pPr>
            <a:r>
              <a:rPr lang="en-US" sz="4000" dirty="0" smtClean="0">
                <a:solidFill>
                  <a:schemeClr val="accent1">
                    <a:lumMod val="60000"/>
                    <a:lumOff val="40000"/>
                  </a:schemeClr>
                </a:solidFill>
                <a:latin typeface="KG What the Teacher Wants" panose="02000000000000000000" pitchFamily="2" charset="0"/>
              </a:rPr>
              <a:t>Step 2: My equation and drawing:</a:t>
            </a:r>
          </a:p>
          <a:p>
            <a:pPr marL="0" indent="0">
              <a:buNone/>
            </a:pPr>
            <a:r>
              <a:rPr lang="en-US" sz="4000" dirty="0" smtClean="0">
                <a:solidFill>
                  <a:schemeClr val="accent1">
                    <a:lumMod val="60000"/>
                    <a:lumOff val="40000"/>
                  </a:schemeClr>
                </a:solidFill>
                <a:latin typeface="KG What the Teacher Wants" panose="02000000000000000000" pitchFamily="2" charset="0"/>
              </a:rPr>
              <a:t>  8 + 6 + 8 + 6 = Perimeter</a:t>
            </a:r>
          </a:p>
          <a:p>
            <a:pPr marL="0" indent="0">
              <a:buNone/>
            </a:pPr>
            <a:endParaRPr lang="en-US" sz="4000" dirty="0">
              <a:solidFill>
                <a:schemeClr val="accent1">
                  <a:lumMod val="60000"/>
                  <a:lumOff val="40000"/>
                </a:schemeClr>
              </a:solidFill>
              <a:latin typeface="KG What the Teacher Wants" panose="02000000000000000000" pitchFamily="2" charset="0"/>
            </a:endParaRPr>
          </a:p>
          <a:p>
            <a:pPr marL="0" indent="0">
              <a:buNone/>
            </a:pPr>
            <a:endParaRPr lang="en-US" sz="4000" dirty="0" smtClean="0">
              <a:solidFill>
                <a:schemeClr val="accent1">
                  <a:lumMod val="60000"/>
                  <a:lumOff val="40000"/>
                </a:schemeClr>
              </a:solidFill>
              <a:latin typeface="KG What the Teacher Wants" panose="02000000000000000000" pitchFamily="2" charset="0"/>
            </a:endParaRPr>
          </a:p>
          <a:p>
            <a:pPr marL="0" indent="0">
              <a:buNone/>
            </a:pPr>
            <a:r>
              <a:rPr lang="en-US" sz="4000" dirty="0" smtClean="0">
                <a:solidFill>
                  <a:schemeClr val="accent1">
                    <a:lumMod val="60000"/>
                    <a:lumOff val="40000"/>
                  </a:schemeClr>
                </a:solidFill>
                <a:latin typeface="KG What the Teacher Wants" panose="02000000000000000000" pitchFamily="2" charset="0"/>
              </a:rPr>
              <a:t>Step 3: Answer 28 Feet of Fencing</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0361" y="3973130"/>
            <a:ext cx="1430606" cy="985264"/>
          </a:xfrm>
          <a:prstGeom prst="rect">
            <a:avLst/>
          </a:prstGeom>
        </p:spPr>
      </p:pic>
      <p:sp>
        <p:nvSpPr>
          <p:cNvPr id="4" name="TextBox 3"/>
          <p:cNvSpPr txBox="1"/>
          <p:nvPr/>
        </p:nvSpPr>
        <p:spPr>
          <a:xfrm>
            <a:off x="5674664" y="3631875"/>
            <a:ext cx="762000" cy="369332"/>
          </a:xfrm>
          <a:prstGeom prst="rect">
            <a:avLst/>
          </a:prstGeom>
          <a:noFill/>
        </p:spPr>
        <p:txBody>
          <a:bodyPr wrap="square" rtlCol="0">
            <a:spAutoFit/>
          </a:bodyPr>
          <a:lstStyle/>
          <a:p>
            <a:r>
              <a:rPr lang="en-US" dirty="0" smtClean="0">
                <a:solidFill>
                  <a:schemeClr val="accent1">
                    <a:lumMod val="60000"/>
                    <a:lumOff val="40000"/>
                  </a:schemeClr>
                </a:solidFill>
                <a:latin typeface="KG What the Teacher Wants" panose="02000000000000000000" pitchFamily="2" charset="0"/>
              </a:rPr>
              <a:t>8 feet</a:t>
            </a:r>
            <a:endParaRPr lang="en-US" dirty="0">
              <a:solidFill>
                <a:schemeClr val="accent1">
                  <a:lumMod val="60000"/>
                  <a:lumOff val="40000"/>
                </a:schemeClr>
              </a:solidFill>
              <a:latin typeface="KG What the Teacher Wants" panose="02000000000000000000" pitchFamily="2" charset="0"/>
            </a:endParaRPr>
          </a:p>
        </p:txBody>
      </p:sp>
      <p:sp>
        <p:nvSpPr>
          <p:cNvPr id="10" name="TextBox 9"/>
          <p:cNvSpPr txBox="1"/>
          <p:nvPr/>
        </p:nvSpPr>
        <p:spPr>
          <a:xfrm>
            <a:off x="5634890" y="4930317"/>
            <a:ext cx="762000" cy="369332"/>
          </a:xfrm>
          <a:prstGeom prst="rect">
            <a:avLst/>
          </a:prstGeom>
          <a:noFill/>
        </p:spPr>
        <p:txBody>
          <a:bodyPr wrap="square" rtlCol="0">
            <a:spAutoFit/>
          </a:bodyPr>
          <a:lstStyle/>
          <a:p>
            <a:r>
              <a:rPr lang="en-US" dirty="0" smtClean="0">
                <a:solidFill>
                  <a:schemeClr val="accent1">
                    <a:lumMod val="60000"/>
                    <a:lumOff val="40000"/>
                  </a:schemeClr>
                </a:solidFill>
                <a:latin typeface="KG What the Teacher Wants" panose="02000000000000000000" pitchFamily="2" charset="0"/>
              </a:rPr>
              <a:t>8 feet</a:t>
            </a:r>
            <a:endParaRPr lang="en-US" dirty="0">
              <a:solidFill>
                <a:schemeClr val="accent1">
                  <a:lumMod val="60000"/>
                  <a:lumOff val="40000"/>
                </a:schemeClr>
              </a:solidFill>
              <a:latin typeface="KG What the Teacher Wants" panose="02000000000000000000" pitchFamily="2" charset="0"/>
            </a:endParaRPr>
          </a:p>
        </p:txBody>
      </p:sp>
      <p:sp>
        <p:nvSpPr>
          <p:cNvPr id="11" name="TextBox 10"/>
          <p:cNvSpPr txBox="1"/>
          <p:nvPr/>
        </p:nvSpPr>
        <p:spPr>
          <a:xfrm rot="16200000">
            <a:off x="4789746" y="4255494"/>
            <a:ext cx="762000" cy="369332"/>
          </a:xfrm>
          <a:prstGeom prst="rect">
            <a:avLst/>
          </a:prstGeom>
          <a:noFill/>
        </p:spPr>
        <p:txBody>
          <a:bodyPr wrap="square" rtlCol="0">
            <a:spAutoFit/>
          </a:bodyPr>
          <a:lstStyle/>
          <a:p>
            <a:r>
              <a:rPr lang="en-US" dirty="0" smtClean="0">
                <a:solidFill>
                  <a:schemeClr val="accent1">
                    <a:lumMod val="60000"/>
                    <a:lumOff val="40000"/>
                  </a:schemeClr>
                </a:solidFill>
                <a:latin typeface="KG What the Teacher Wants" panose="02000000000000000000" pitchFamily="2" charset="0"/>
              </a:rPr>
              <a:t>6 feet</a:t>
            </a:r>
            <a:endParaRPr lang="en-US" dirty="0">
              <a:solidFill>
                <a:schemeClr val="accent1">
                  <a:lumMod val="60000"/>
                  <a:lumOff val="40000"/>
                </a:schemeClr>
              </a:solidFill>
              <a:latin typeface="KG What the Teacher Wants" panose="02000000000000000000" pitchFamily="2" charset="0"/>
            </a:endParaRPr>
          </a:p>
        </p:txBody>
      </p:sp>
      <p:sp>
        <p:nvSpPr>
          <p:cNvPr id="12" name="TextBox 11"/>
          <p:cNvSpPr txBox="1"/>
          <p:nvPr/>
        </p:nvSpPr>
        <p:spPr>
          <a:xfrm rot="5400000">
            <a:off x="6567251" y="4281096"/>
            <a:ext cx="762000" cy="369332"/>
          </a:xfrm>
          <a:prstGeom prst="rect">
            <a:avLst/>
          </a:prstGeom>
          <a:noFill/>
        </p:spPr>
        <p:txBody>
          <a:bodyPr wrap="square" rtlCol="0">
            <a:spAutoFit/>
          </a:bodyPr>
          <a:lstStyle/>
          <a:p>
            <a:r>
              <a:rPr lang="en-US" dirty="0">
                <a:solidFill>
                  <a:schemeClr val="accent1">
                    <a:lumMod val="60000"/>
                    <a:lumOff val="40000"/>
                  </a:schemeClr>
                </a:solidFill>
                <a:latin typeface="KG What the Teacher Wants" panose="02000000000000000000" pitchFamily="2" charset="0"/>
              </a:rPr>
              <a:t>6</a:t>
            </a:r>
            <a:r>
              <a:rPr lang="en-US" dirty="0" smtClean="0">
                <a:solidFill>
                  <a:schemeClr val="accent1">
                    <a:lumMod val="60000"/>
                    <a:lumOff val="40000"/>
                  </a:schemeClr>
                </a:solidFill>
                <a:latin typeface="KG What the Teacher Wants" panose="02000000000000000000" pitchFamily="2" charset="0"/>
              </a:rPr>
              <a:t> feet</a:t>
            </a:r>
            <a:endParaRPr lang="en-US" dirty="0">
              <a:solidFill>
                <a:schemeClr val="accent1">
                  <a:lumMod val="60000"/>
                  <a:lumOff val="40000"/>
                </a:schemeClr>
              </a:solidFill>
              <a:latin typeface="KG What the Teacher Wants" panose="02000000000000000000" pitchFamily="2" charset="0"/>
            </a:endParaRPr>
          </a:p>
        </p:txBody>
      </p:sp>
    </p:spTree>
    <p:custDataLst>
      <p:tags r:id="rId1"/>
    </p:custDataLst>
    <p:extLst>
      <p:ext uri="{BB962C8B-B14F-4D97-AF65-F5344CB8AC3E}">
        <p14:creationId xmlns:p14="http://schemas.microsoft.com/office/powerpoint/2010/main" val="41611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 calcmode="lin" valueType="num">
                                      <p:cBhvr additive="base">
                                        <p:cTn id="4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 calcmode="lin" valueType="num">
                                      <p:cBhvr additive="base">
                                        <p:cTn id="5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2" name="Rectangle 2"/>
          <p:cNvSpPr>
            <a:spLocks noGrp="1" noChangeArrowheads="1"/>
          </p:cNvSpPr>
          <p:nvPr>
            <p:ph type="title"/>
          </p:nvPr>
        </p:nvSpPr>
        <p:spPr>
          <a:xfrm>
            <a:off x="2340622" y="990917"/>
            <a:ext cx="4921101" cy="1143000"/>
          </a:xfrm>
        </p:spPr>
        <p:txBody>
          <a:bodyPr>
            <a:noAutofit/>
          </a:bodyPr>
          <a:lstStyle/>
          <a:p>
            <a:pPr algn="l"/>
            <a:endParaRPr lang="en-US" sz="1800" dirty="0">
              <a:latin typeface="Comic Sans MS" charset="0"/>
            </a:endParaRPr>
          </a:p>
        </p:txBody>
      </p:sp>
      <p:sp>
        <p:nvSpPr>
          <p:cNvPr id="14" name="TextBox 13"/>
          <p:cNvSpPr txBox="1">
            <a:spLocks noChangeArrowheads="1"/>
          </p:cNvSpPr>
          <p:nvPr/>
        </p:nvSpPr>
        <p:spPr bwMode="auto">
          <a:xfrm>
            <a:off x="5610321" y="2192681"/>
            <a:ext cx="445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endParaRPr lang="en-US" sz="6000" dirty="0">
              <a:latin typeface="Comic Sans MS" charset="0"/>
            </a:endParaRPr>
          </a:p>
        </p:txBody>
      </p:sp>
      <p:pic>
        <p:nvPicPr>
          <p:cNvPr id="6" name="Picture 5"/>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11385" y="304803"/>
            <a:ext cx="8763000" cy="6279387"/>
          </a:xfrm>
          <a:prstGeom prst="rect">
            <a:avLst/>
          </a:prstGeom>
        </p:spPr>
      </p:pic>
      <p:sp>
        <p:nvSpPr>
          <p:cNvPr id="7" name="Content Placeholder 3"/>
          <p:cNvSpPr>
            <a:spLocks noGrp="1"/>
          </p:cNvSpPr>
          <p:nvPr>
            <p:ph sz="half" idx="4294967295"/>
          </p:nvPr>
        </p:nvSpPr>
        <p:spPr>
          <a:xfrm>
            <a:off x="935285" y="1166018"/>
            <a:ext cx="7315200" cy="5082381"/>
          </a:xfrm>
          <a:prstGeom prst="rect">
            <a:avLst/>
          </a:prstGeom>
        </p:spPr>
        <p:txBody>
          <a:bodyPr>
            <a:normAutofit fontScale="55000" lnSpcReduction="20000"/>
          </a:bodyPr>
          <a:lstStyle/>
          <a:p>
            <a:pPr marL="0" indent="0" algn="ctr">
              <a:buNone/>
            </a:pPr>
            <a:r>
              <a:rPr lang="en-US" sz="5100" dirty="0" smtClean="0">
                <a:solidFill>
                  <a:srgbClr val="92D050"/>
                </a:solidFill>
                <a:latin typeface="KG What the Teacher Wants" panose="02000000000000000000" pitchFamily="2" charset="0"/>
              </a:rPr>
              <a:t>Problem # 2: Tyler is putting up wall paper on a wall in his basement.  The wall measurement is 10 feet by 8 feet.  How many square feet of wall paper does he need for his project?</a:t>
            </a:r>
          </a:p>
          <a:p>
            <a:pPr marL="0" indent="0">
              <a:buNone/>
            </a:pPr>
            <a:r>
              <a:rPr lang="en-US" sz="5100" dirty="0" smtClean="0">
                <a:solidFill>
                  <a:srgbClr val="92D050"/>
                </a:solidFill>
                <a:latin typeface="KG What the Teacher Wants" panose="02000000000000000000" pitchFamily="2" charset="0"/>
              </a:rPr>
              <a:t>Step 1: Find the area</a:t>
            </a:r>
          </a:p>
          <a:p>
            <a:pPr marL="0" indent="0">
              <a:buNone/>
            </a:pPr>
            <a:r>
              <a:rPr lang="en-US" sz="5100" dirty="0" smtClean="0">
                <a:solidFill>
                  <a:srgbClr val="92D050"/>
                </a:solidFill>
                <a:latin typeface="KG What the Teacher Wants" panose="02000000000000000000" pitchFamily="2" charset="0"/>
              </a:rPr>
              <a:t>Step 2: My equation and drawing:</a:t>
            </a:r>
          </a:p>
          <a:p>
            <a:pPr marL="0" indent="0">
              <a:buNone/>
            </a:pPr>
            <a:r>
              <a:rPr lang="en-US" sz="5100" dirty="0" smtClean="0">
                <a:solidFill>
                  <a:srgbClr val="92D050"/>
                </a:solidFill>
                <a:latin typeface="KG What the Teacher Wants" panose="02000000000000000000" pitchFamily="2" charset="0"/>
              </a:rPr>
              <a:t>Length X Width= Area  </a:t>
            </a:r>
          </a:p>
          <a:p>
            <a:pPr marL="0" indent="0">
              <a:buNone/>
            </a:pPr>
            <a:r>
              <a:rPr lang="en-US" sz="5100" dirty="0" smtClean="0">
                <a:solidFill>
                  <a:srgbClr val="92D050"/>
                </a:solidFill>
                <a:latin typeface="KG What the Teacher Wants" panose="02000000000000000000" pitchFamily="2" charset="0"/>
              </a:rPr>
              <a:t>10 X 8 = Area</a:t>
            </a:r>
            <a:endParaRPr lang="en-US" sz="5100" dirty="0">
              <a:solidFill>
                <a:srgbClr val="92D050"/>
              </a:solidFill>
              <a:latin typeface="KG What the Teacher Wants" panose="02000000000000000000" pitchFamily="2" charset="0"/>
            </a:endParaRPr>
          </a:p>
          <a:p>
            <a:pPr marL="0" indent="0">
              <a:buNone/>
            </a:pPr>
            <a:endParaRPr lang="en-US" sz="5100" dirty="0" smtClean="0">
              <a:solidFill>
                <a:srgbClr val="92D050"/>
              </a:solidFill>
              <a:latin typeface="KG What the Teacher Wants" panose="02000000000000000000" pitchFamily="2" charset="0"/>
            </a:endParaRPr>
          </a:p>
          <a:p>
            <a:pPr marL="0" indent="0">
              <a:buNone/>
            </a:pPr>
            <a:endParaRPr lang="en-US" sz="5100" dirty="0" smtClean="0">
              <a:solidFill>
                <a:srgbClr val="92D050"/>
              </a:solidFill>
              <a:latin typeface="KG What the Teacher Wants" panose="02000000000000000000" pitchFamily="2" charset="0"/>
            </a:endParaRPr>
          </a:p>
          <a:p>
            <a:pPr marL="0" indent="0">
              <a:buNone/>
            </a:pPr>
            <a:r>
              <a:rPr lang="en-US" sz="5100" dirty="0" smtClean="0">
                <a:solidFill>
                  <a:srgbClr val="92D050"/>
                </a:solidFill>
                <a:latin typeface="KG What the Teacher Wants" panose="02000000000000000000" pitchFamily="2" charset="0"/>
              </a:rPr>
              <a:t>Step 3: Answer 80 Square Feet of Wall Paper</a:t>
            </a:r>
          </a:p>
        </p:txBody>
      </p:sp>
      <p:sp>
        <p:nvSpPr>
          <p:cNvPr id="4" name="TextBox 3"/>
          <p:cNvSpPr txBox="1"/>
          <p:nvPr/>
        </p:nvSpPr>
        <p:spPr>
          <a:xfrm>
            <a:off x="4765183" y="3522542"/>
            <a:ext cx="1255064" cy="369332"/>
          </a:xfrm>
          <a:prstGeom prst="rect">
            <a:avLst/>
          </a:prstGeom>
          <a:noFill/>
        </p:spPr>
        <p:txBody>
          <a:bodyPr wrap="square" rtlCol="0">
            <a:spAutoFit/>
          </a:bodyPr>
          <a:lstStyle/>
          <a:p>
            <a:r>
              <a:rPr lang="en-US" dirty="0" smtClean="0">
                <a:solidFill>
                  <a:schemeClr val="accent1">
                    <a:lumMod val="60000"/>
                    <a:lumOff val="40000"/>
                  </a:schemeClr>
                </a:solidFill>
                <a:latin typeface="KG What the Teacher Wants" panose="02000000000000000000" pitchFamily="2" charset="0"/>
              </a:rPr>
              <a:t>10 feet</a:t>
            </a:r>
            <a:endParaRPr lang="en-US" dirty="0">
              <a:solidFill>
                <a:schemeClr val="accent1">
                  <a:lumMod val="60000"/>
                  <a:lumOff val="40000"/>
                </a:schemeClr>
              </a:solidFill>
              <a:latin typeface="KG What the Teacher Wants" panose="02000000000000000000" pitchFamily="2" charset="0"/>
            </a:endParaRPr>
          </a:p>
        </p:txBody>
      </p:sp>
      <p:sp>
        <p:nvSpPr>
          <p:cNvPr id="12" name="TextBox 11"/>
          <p:cNvSpPr txBox="1"/>
          <p:nvPr/>
        </p:nvSpPr>
        <p:spPr>
          <a:xfrm rot="16200000">
            <a:off x="3992382" y="4387334"/>
            <a:ext cx="762000" cy="369332"/>
          </a:xfrm>
          <a:prstGeom prst="rect">
            <a:avLst/>
          </a:prstGeom>
          <a:noFill/>
        </p:spPr>
        <p:txBody>
          <a:bodyPr wrap="square" rtlCol="0">
            <a:spAutoFit/>
          </a:bodyPr>
          <a:lstStyle/>
          <a:p>
            <a:r>
              <a:rPr lang="en-US" dirty="0" smtClean="0">
                <a:solidFill>
                  <a:schemeClr val="accent1">
                    <a:lumMod val="60000"/>
                    <a:lumOff val="40000"/>
                  </a:schemeClr>
                </a:solidFill>
                <a:latin typeface="KG What the Teacher Wants" panose="02000000000000000000" pitchFamily="2" charset="0"/>
              </a:rPr>
              <a:t>8 feet</a:t>
            </a:r>
            <a:endParaRPr lang="en-US" dirty="0">
              <a:solidFill>
                <a:schemeClr val="accent1">
                  <a:lumMod val="60000"/>
                  <a:lumOff val="40000"/>
                </a:schemeClr>
              </a:solidFill>
              <a:latin typeface="KG What the Teacher Wants" panose="02000000000000000000" pitchFamily="2"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8099" y="3891874"/>
            <a:ext cx="1365929" cy="1292566"/>
          </a:xfrm>
          <a:prstGeom prst="rect">
            <a:avLst/>
          </a:prstGeom>
        </p:spPr>
      </p:pic>
    </p:spTree>
    <p:custDataLst>
      <p:tags r:id="rId1"/>
    </p:custDataLst>
    <p:extLst>
      <p:ext uri="{BB962C8B-B14F-4D97-AF65-F5344CB8AC3E}">
        <p14:creationId xmlns:p14="http://schemas.microsoft.com/office/powerpoint/2010/main" val="319192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additive="base">
                                        <p:cTn id="4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2" name="Rectangle 2"/>
          <p:cNvSpPr>
            <a:spLocks noGrp="1" noChangeArrowheads="1"/>
          </p:cNvSpPr>
          <p:nvPr>
            <p:ph type="title"/>
          </p:nvPr>
        </p:nvSpPr>
        <p:spPr>
          <a:xfrm>
            <a:off x="2340622" y="990917"/>
            <a:ext cx="4921101" cy="1143000"/>
          </a:xfrm>
        </p:spPr>
        <p:txBody>
          <a:bodyPr>
            <a:noAutofit/>
          </a:bodyPr>
          <a:lstStyle/>
          <a:p>
            <a:pPr algn="l"/>
            <a:endParaRPr lang="en-US" sz="1800" dirty="0">
              <a:latin typeface="Comic Sans MS" charset="0"/>
            </a:endParaRPr>
          </a:p>
        </p:txBody>
      </p:sp>
      <p:sp>
        <p:nvSpPr>
          <p:cNvPr id="14" name="TextBox 13"/>
          <p:cNvSpPr txBox="1">
            <a:spLocks noChangeArrowheads="1"/>
          </p:cNvSpPr>
          <p:nvPr/>
        </p:nvSpPr>
        <p:spPr bwMode="auto">
          <a:xfrm>
            <a:off x="5610321" y="2192681"/>
            <a:ext cx="445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endParaRPr lang="en-US" sz="6000" dirty="0">
              <a:latin typeface="Comic Sans MS" charset="0"/>
            </a:endParaRPr>
          </a:p>
        </p:txBody>
      </p:sp>
      <p:pic>
        <p:nvPicPr>
          <p:cNvPr id="6" name="Picture 5"/>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11385" y="304803"/>
            <a:ext cx="8763000" cy="6279387"/>
          </a:xfrm>
          <a:prstGeom prst="rect">
            <a:avLst/>
          </a:prstGeom>
        </p:spPr>
      </p:pic>
      <p:sp>
        <p:nvSpPr>
          <p:cNvPr id="7" name="Content Placeholder 3"/>
          <p:cNvSpPr>
            <a:spLocks noGrp="1"/>
          </p:cNvSpPr>
          <p:nvPr>
            <p:ph sz="half" idx="4294967295"/>
          </p:nvPr>
        </p:nvSpPr>
        <p:spPr>
          <a:xfrm>
            <a:off x="935285" y="1166018"/>
            <a:ext cx="7315200" cy="5082381"/>
          </a:xfrm>
          <a:prstGeom prst="rect">
            <a:avLst/>
          </a:prstGeom>
        </p:spPr>
        <p:txBody>
          <a:bodyPr>
            <a:normAutofit fontScale="55000" lnSpcReduction="20000"/>
          </a:bodyPr>
          <a:lstStyle/>
          <a:p>
            <a:pPr marL="0" indent="0" algn="ctr">
              <a:buNone/>
            </a:pPr>
            <a:r>
              <a:rPr lang="en-US" sz="5100" dirty="0" smtClean="0">
                <a:solidFill>
                  <a:schemeClr val="accent6">
                    <a:lumMod val="75000"/>
                  </a:schemeClr>
                </a:solidFill>
                <a:latin typeface="KG What the Teacher Wants" panose="02000000000000000000" pitchFamily="2" charset="0"/>
              </a:rPr>
              <a:t>Problem # 3: Mr. Williams wanted to build a square wooden border to go around his sandbox for his 3 kids to play in.  If one side measured 9 feet, </a:t>
            </a:r>
            <a:r>
              <a:rPr lang="en-US" sz="5100" dirty="0">
                <a:solidFill>
                  <a:schemeClr val="accent6">
                    <a:lumMod val="75000"/>
                  </a:schemeClr>
                </a:solidFill>
                <a:latin typeface="KG What the Teacher Wants" panose="02000000000000000000" pitchFamily="2" charset="0"/>
              </a:rPr>
              <a:t>h</a:t>
            </a:r>
            <a:r>
              <a:rPr lang="en-US" sz="5100" dirty="0" smtClean="0">
                <a:solidFill>
                  <a:schemeClr val="accent6">
                    <a:lumMod val="75000"/>
                  </a:schemeClr>
                </a:solidFill>
                <a:latin typeface="KG What the Teacher Wants" panose="02000000000000000000" pitchFamily="2" charset="0"/>
              </a:rPr>
              <a:t>ow many feet of wood would he need to make the border for the sandbox?</a:t>
            </a:r>
          </a:p>
          <a:p>
            <a:pPr marL="0" indent="0">
              <a:buNone/>
            </a:pPr>
            <a:r>
              <a:rPr lang="en-US" sz="5100" dirty="0" smtClean="0">
                <a:solidFill>
                  <a:schemeClr val="accent6">
                    <a:lumMod val="75000"/>
                  </a:schemeClr>
                </a:solidFill>
                <a:latin typeface="KG What the Teacher Wants" panose="02000000000000000000" pitchFamily="2" charset="0"/>
              </a:rPr>
              <a:t>Step 1: Find the perimeter</a:t>
            </a:r>
          </a:p>
          <a:p>
            <a:pPr marL="0" indent="0">
              <a:buNone/>
            </a:pPr>
            <a:r>
              <a:rPr lang="en-US" sz="5100" dirty="0" smtClean="0">
                <a:solidFill>
                  <a:schemeClr val="accent6">
                    <a:lumMod val="75000"/>
                  </a:schemeClr>
                </a:solidFill>
                <a:latin typeface="KG What the Teacher Wants" panose="02000000000000000000" pitchFamily="2" charset="0"/>
              </a:rPr>
              <a:t>Step 2: My equation and drawing:</a:t>
            </a:r>
          </a:p>
          <a:p>
            <a:pPr marL="0" indent="0">
              <a:buNone/>
            </a:pPr>
            <a:r>
              <a:rPr lang="en-US" sz="5100" dirty="0" smtClean="0">
                <a:solidFill>
                  <a:schemeClr val="accent6">
                    <a:lumMod val="75000"/>
                  </a:schemeClr>
                </a:solidFill>
                <a:latin typeface="KG What the Teacher Wants" panose="02000000000000000000" pitchFamily="2" charset="0"/>
              </a:rPr>
              <a:t>9 + 9 + 9 + 9 = Perimeter</a:t>
            </a:r>
          </a:p>
          <a:p>
            <a:pPr marL="0" indent="0">
              <a:buNone/>
            </a:pPr>
            <a:endParaRPr lang="en-US" sz="5100" dirty="0" smtClean="0">
              <a:solidFill>
                <a:schemeClr val="accent6">
                  <a:lumMod val="75000"/>
                </a:schemeClr>
              </a:solidFill>
              <a:latin typeface="KG What the Teacher Wants" panose="02000000000000000000" pitchFamily="2" charset="0"/>
            </a:endParaRPr>
          </a:p>
          <a:p>
            <a:pPr marL="0" indent="0">
              <a:buNone/>
            </a:pPr>
            <a:endParaRPr lang="en-US" sz="5100" dirty="0">
              <a:solidFill>
                <a:schemeClr val="accent6">
                  <a:lumMod val="75000"/>
                </a:schemeClr>
              </a:solidFill>
              <a:latin typeface="KG What the Teacher Wants" panose="02000000000000000000" pitchFamily="2" charset="0"/>
            </a:endParaRPr>
          </a:p>
          <a:p>
            <a:pPr marL="0" indent="0">
              <a:buNone/>
            </a:pPr>
            <a:r>
              <a:rPr lang="en-US" sz="5100" dirty="0" smtClean="0">
                <a:solidFill>
                  <a:schemeClr val="accent6">
                    <a:lumMod val="75000"/>
                  </a:schemeClr>
                </a:solidFill>
                <a:latin typeface="KG What the Teacher Wants" panose="02000000000000000000" pitchFamily="2" charset="0"/>
              </a:rPr>
              <a:t>Step 3: Answer 36 Feet of Wood</a:t>
            </a:r>
          </a:p>
        </p:txBody>
      </p:sp>
      <p:sp>
        <p:nvSpPr>
          <p:cNvPr id="4" name="TextBox 3"/>
          <p:cNvSpPr txBox="1"/>
          <p:nvPr/>
        </p:nvSpPr>
        <p:spPr>
          <a:xfrm>
            <a:off x="6634191" y="3495072"/>
            <a:ext cx="1255064" cy="369332"/>
          </a:xfrm>
          <a:prstGeom prst="rect">
            <a:avLst/>
          </a:prstGeom>
          <a:noFill/>
        </p:spPr>
        <p:txBody>
          <a:bodyPr wrap="square" rtlCol="0">
            <a:spAutoFit/>
          </a:bodyPr>
          <a:lstStyle/>
          <a:p>
            <a:r>
              <a:rPr lang="en-US" dirty="0" smtClean="0">
                <a:solidFill>
                  <a:schemeClr val="accent1">
                    <a:lumMod val="60000"/>
                    <a:lumOff val="40000"/>
                  </a:schemeClr>
                </a:solidFill>
                <a:latin typeface="KG What the Teacher Wants" panose="02000000000000000000" pitchFamily="2" charset="0"/>
              </a:rPr>
              <a:t>9 feet</a:t>
            </a:r>
            <a:endParaRPr lang="en-US" dirty="0">
              <a:solidFill>
                <a:schemeClr val="accent1">
                  <a:lumMod val="60000"/>
                  <a:lumOff val="40000"/>
                </a:schemeClr>
              </a:solidFill>
              <a:latin typeface="KG What the Teacher Wants" panose="02000000000000000000" pitchFamily="2" charset="0"/>
            </a:endParaRPr>
          </a:p>
        </p:txBody>
      </p:sp>
      <p:sp>
        <p:nvSpPr>
          <p:cNvPr id="12" name="TextBox 11"/>
          <p:cNvSpPr txBox="1"/>
          <p:nvPr/>
        </p:nvSpPr>
        <p:spPr>
          <a:xfrm rot="16200000">
            <a:off x="5911334" y="4169937"/>
            <a:ext cx="762000" cy="369332"/>
          </a:xfrm>
          <a:prstGeom prst="rect">
            <a:avLst/>
          </a:prstGeom>
          <a:noFill/>
        </p:spPr>
        <p:txBody>
          <a:bodyPr wrap="square" rtlCol="0">
            <a:spAutoFit/>
          </a:bodyPr>
          <a:lstStyle/>
          <a:p>
            <a:r>
              <a:rPr lang="en-US" dirty="0" smtClean="0">
                <a:solidFill>
                  <a:schemeClr val="accent1">
                    <a:lumMod val="60000"/>
                    <a:lumOff val="40000"/>
                  </a:schemeClr>
                </a:solidFill>
                <a:latin typeface="KG What the Teacher Wants" panose="02000000000000000000" pitchFamily="2" charset="0"/>
              </a:rPr>
              <a:t>9 feet</a:t>
            </a:r>
            <a:endParaRPr lang="en-US" dirty="0">
              <a:solidFill>
                <a:schemeClr val="accent1">
                  <a:lumMod val="60000"/>
                  <a:lumOff val="40000"/>
                </a:schemeClr>
              </a:solidFill>
              <a:latin typeface="KG What the Teacher Wants" panose="02000000000000000000" pitchFamily="2"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3867189"/>
            <a:ext cx="1105001" cy="1061126"/>
          </a:xfrm>
          <a:prstGeom prst="rect">
            <a:avLst/>
          </a:prstGeom>
        </p:spPr>
      </p:pic>
      <p:sp>
        <p:nvSpPr>
          <p:cNvPr id="10" name="TextBox 9"/>
          <p:cNvSpPr txBox="1"/>
          <p:nvPr/>
        </p:nvSpPr>
        <p:spPr>
          <a:xfrm rot="5400000">
            <a:off x="7356728" y="4213086"/>
            <a:ext cx="762000" cy="369332"/>
          </a:xfrm>
          <a:prstGeom prst="rect">
            <a:avLst/>
          </a:prstGeom>
          <a:noFill/>
        </p:spPr>
        <p:txBody>
          <a:bodyPr wrap="square" rtlCol="0">
            <a:spAutoFit/>
          </a:bodyPr>
          <a:lstStyle/>
          <a:p>
            <a:r>
              <a:rPr lang="en-US" dirty="0" smtClean="0">
                <a:solidFill>
                  <a:schemeClr val="accent1">
                    <a:lumMod val="60000"/>
                    <a:lumOff val="40000"/>
                  </a:schemeClr>
                </a:solidFill>
                <a:latin typeface="KG What the Teacher Wants" panose="02000000000000000000" pitchFamily="2" charset="0"/>
              </a:rPr>
              <a:t>9 feet</a:t>
            </a:r>
            <a:endParaRPr lang="en-US" dirty="0">
              <a:solidFill>
                <a:schemeClr val="accent1">
                  <a:lumMod val="60000"/>
                  <a:lumOff val="40000"/>
                </a:schemeClr>
              </a:solidFill>
              <a:latin typeface="KG What the Teacher Wants" panose="02000000000000000000" pitchFamily="2" charset="0"/>
            </a:endParaRPr>
          </a:p>
        </p:txBody>
      </p:sp>
      <p:sp>
        <p:nvSpPr>
          <p:cNvPr id="11" name="TextBox 10"/>
          <p:cNvSpPr txBox="1"/>
          <p:nvPr/>
        </p:nvSpPr>
        <p:spPr>
          <a:xfrm>
            <a:off x="6648500" y="4940793"/>
            <a:ext cx="762000" cy="369332"/>
          </a:xfrm>
          <a:prstGeom prst="rect">
            <a:avLst/>
          </a:prstGeom>
          <a:noFill/>
        </p:spPr>
        <p:txBody>
          <a:bodyPr wrap="square" rtlCol="0">
            <a:spAutoFit/>
          </a:bodyPr>
          <a:lstStyle/>
          <a:p>
            <a:r>
              <a:rPr lang="en-US" dirty="0" smtClean="0">
                <a:solidFill>
                  <a:schemeClr val="accent1">
                    <a:lumMod val="60000"/>
                    <a:lumOff val="40000"/>
                  </a:schemeClr>
                </a:solidFill>
                <a:latin typeface="KG What the Teacher Wants" panose="02000000000000000000" pitchFamily="2" charset="0"/>
              </a:rPr>
              <a:t>9 feet</a:t>
            </a:r>
            <a:endParaRPr lang="en-US" dirty="0">
              <a:solidFill>
                <a:schemeClr val="accent1">
                  <a:lumMod val="60000"/>
                  <a:lumOff val="40000"/>
                </a:schemeClr>
              </a:solidFill>
              <a:latin typeface="KG What the Teacher Wants" panose="02000000000000000000" pitchFamily="2" charset="0"/>
            </a:endParaRPr>
          </a:p>
        </p:txBody>
      </p:sp>
    </p:spTree>
    <p:custDataLst>
      <p:tags r:id="rId1"/>
    </p:custDataLst>
    <p:extLst>
      <p:ext uri="{BB962C8B-B14F-4D97-AF65-F5344CB8AC3E}">
        <p14:creationId xmlns:p14="http://schemas.microsoft.com/office/powerpoint/2010/main" val="112034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 calcmode="lin" valueType="num">
                                      <p:cBhvr additive="base">
                                        <p:cTn id="4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 calcmode="lin" valueType="num">
                                      <p:cBhvr additive="base">
                                        <p:cTn id="5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2" name="Rectangle 2"/>
          <p:cNvSpPr>
            <a:spLocks noGrp="1" noChangeArrowheads="1"/>
          </p:cNvSpPr>
          <p:nvPr>
            <p:ph type="title"/>
          </p:nvPr>
        </p:nvSpPr>
        <p:spPr>
          <a:xfrm>
            <a:off x="2340622" y="990917"/>
            <a:ext cx="4921101" cy="1143000"/>
          </a:xfrm>
        </p:spPr>
        <p:txBody>
          <a:bodyPr>
            <a:noAutofit/>
          </a:bodyPr>
          <a:lstStyle/>
          <a:p>
            <a:pPr algn="l"/>
            <a:endParaRPr lang="en-US" sz="1800" dirty="0">
              <a:latin typeface="Comic Sans MS" charset="0"/>
            </a:endParaRPr>
          </a:p>
        </p:txBody>
      </p:sp>
      <p:sp>
        <p:nvSpPr>
          <p:cNvPr id="14" name="TextBox 13"/>
          <p:cNvSpPr txBox="1">
            <a:spLocks noChangeArrowheads="1"/>
          </p:cNvSpPr>
          <p:nvPr/>
        </p:nvSpPr>
        <p:spPr bwMode="auto">
          <a:xfrm>
            <a:off x="5610321" y="2192681"/>
            <a:ext cx="445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endParaRPr lang="en-US" sz="6000" dirty="0">
              <a:latin typeface="Comic Sans MS" charset="0"/>
            </a:endParaRPr>
          </a:p>
        </p:txBody>
      </p:sp>
      <p:pic>
        <p:nvPicPr>
          <p:cNvPr id="6" name="Picture 5"/>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190500" y="355378"/>
            <a:ext cx="8763000" cy="6279387"/>
          </a:xfrm>
          <a:prstGeom prst="rect">
            <a:avLst/>
          </a:prstGeom>
        </p:spPr>
      </p:pic>
      <p:sp>
        <p:nvSpPr>
          <p:cNvPr id="7" name="Content Placeholder 3"/>
          <p:cNvSpPr>
            <a:spLocks noGrp="1"/>
          </p:cNvSpPr>
          <p:nvPr>
            <p:ph sz="half" idx="4294967295"/>
          </p:nvPr>
        </p:nvSpPr>
        <p:spPr>
          <a:xfrm>
            <a:off x="827757" y="1166019"/>
            <a:ext cx="7488485" cy="5082381"/>
          </a:xfrm>
          <a:prstGeom prst="rect">
            <a:avLst/>
          </a:prstGeom>
        </p:spPr>
        <p:txBody>
          <a:bodyPr>
            <a:normAutofit/>
          </a:bodyPr>
          <a:lstStyle/>
          <a:p>
            <a:pPr marL="0" indent="0" algn="ctr">
              <a:buNone/>
            </a:pPr>
            <a:r>
              <a:rPr lang="en-US" sz="2400" dirty="0" smtClean="0">
                <a:solidFill>
                  <a:srgbClr val="7030A0"/>
                </a:solidFill>
                <a:latin typeface="KG What the Teacher Wants" panose="02000000000000000000" pitchFamily="2" charset="0"/>
              </a:rPr>
              <a:t>Problem # 4: Paul the zookeeper is helping plan a new manatee exhibit at the zoo.  The triangular shaped exhibit needs a Plexiglas fence to go around it so visitors can see the animals up close.  The lengths of the sides of the exhibit are 19 feet, 21 feet, and 27 feet.  How many feet of Plexiglas fencing will Paul need? </a:t>
            </a:r>
          </a:p>
          <a:p>
            <a:pPr marL="0" indent="0">
              <a:buNone/>
            </a:pPr>
            <a:r>
              <a:rPr lang="en-US" sz="2400" dirty="0" smtClean="0">
                <a:solidFill>
                  <a:srgbClr val="7030A0"/>
                </a:solidFill>
                <a:latin typeface="KG What the Teacher Wants" panose="02000000000000000000" pitchFamily="2" charset="0"/>
              </a:rPr>
              <a:t>Step 1: Find the perimeter</a:t>
            </a:r>
          </a:p>
          <a:p>
            <a:pPr marL="0" indent="0">
              <a:buNone/>
            </a:pPr>
            <a:r>
              <a:rPr lang="en-US" sz="2400" dirty="0" smtClean="0">
                <a:solidFill>
                  <a:srgbClr val="7030A0"/>
                </a:solidFill>
                <a:latin typeface="KG What the Teacher Wants" panose="02000000000000000000" pitchFamily="2" charset="0"/>
              </a:rPr>
              <a:t>Step 2: My equation and drawing</a:t>
            </a:r>
          </a:p>
          <a:p>
            <a:pPr marL="0" indent="0">
              <a:buNone/>
            </a:pPr>
            <a:r>
              <a:rPr lang="en-US" sz="2400" dirty="0" smtClean="0">
                <a:solidFill>
                  <a:srgbClr val="7030A0"/>
                </a:solidFill>
                <a:latin typeface="KG What the Teacher Wants" panose="02000000000000000000" pitchFamily="2" charset="0"/>
              </a:rPr>
              <a:t>19 + 21 + 27 = Perimeter</a:t>
            </a:r>
            <a:endParaRPr lang="en-US" sz="2400" dirty="0">
              <a:solidFill>
                <a:srgbClr val="7030A0"/>
              </a:solidFill>
              <a:latin typeface="KG What the Teacher Wants" panose="02000000000000000000" pitchFamily="2" charset="0"/>
            </a:endParaRPr>
          </a:p>
          <a:p>
            <a:pPr marL="0" indent="0">
              <a:buNone/>
            </a:pPr>
            <a:endParaRPr lang="en-US" sz="2400" dirty="0" smtClean="0">
              <a:solidFill>
                <a:srgbClr val="7030A0"/>
              </a:solidFill>
              <a:latin typeface="KG What the Teacher Wants" panose="02000000000000000000" pitchFamily="2" charset="0"/>
            </a:endParaRPr>
          </a:p>
          <a:p>
            <a:pPr marL="0" indent="0">
              <a:buNone/>
            </a:pPr>
            <a:r>
              <a:rPr lang="en-US" sz="2400" dirty="0" smtClean="0">
                <a:solidFill>
                  <a:srgbClr val="7030A0"/>
                </a:solidFill>
                <a:latin typeface="KG What the Teacher Wants" panose="02000000000000000000" pitchFamily="2" charset="0"/>
              </a:rPr>
              <a:t>Step 3: Answer 67 Feet of Plexiglas Fencing </a:t>
            </a:r>
          </a:p>
          <a:p>
            <a:pPr marL="0" indent="0">
              <a:buNone/>
            </a:pPr>
            <a:endParaRPr lang="en-US" sz="5100" dirty="0">
              <a:solidFill>
                <a:schemeClr val="accent6">
                  <a:lumMod val="75000"/>
                </a:schemeClr>
              </a:solidFill>
              <a:latin typeface="KG What the Teacher Wants" panose="02000000000000000000" pitchFamily="2"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925364">
            <a:off x="5535196" y="3403177"/>
            <a:ext cx="2136241" cy="1824606"/>
          </a:xfrm>
          <a:prstGeom prst="rect">
            <a:avLst/>
          </a:prstGeom>
        </p:spPr>
      </p:pic>
      <p:sp>
        <p:nvSpPr>
          <p:cNvPr id="13" name="TextBox 12"/>
          <p:cNvSpPr txBox="1"/>
          <p:nvPr/>
        </p:nvSpPr>
        <p:spPr>
          <a:xfrm rot="1095871">
            <a:off x="6554188" y="3609829"/>
            <a:ext cx="1255064" cy="369332"/>
          </a:xfrm>
          <a:prstGeom prst="rect">
            <a:avLst/>
          </a:prstGeom>
          <a:noFill/>
        </p:spPr>
        <p:txBody>
          <a:bodyPr wrap="square" rtlCol="0">
            <a:spAutoFit/>
          </a:bodyPr>
          <a:lstStyle/>
          <a:p>
            <a:r>
              <a:rPr lang="en-US" dirty="0" smtClean="0">
                <a:solidFill>
                  <a:srgbClr val="7030A0"/>
                </a:solidFill>
                <a:latin typeface="KG What the Teacher Wants" panose="02000000000000000000" pitchFamily="2" charset="0"/>
              </a:rPr>
              <a:t>19 feet</a:t>
            </a:r>
            <a:endParaRPr lang="en-US" dirty="0">
              <a:solidFill>
                <a:srgbClr val="7030A0"/>
              </a:solidFill>
              <a:latin typeface="KG What the Teacher Wants" panose="02000000000000000000" pitchFamily="2" charset="0"/>
            </a:endParaRPr>
          </a:p>
        </p:txBody>
      </p:sp>
      <p:sp>
        <p:nvSpPr>
          <p:cNvPr id="15" name="TextBox 14"/>
          <p:cNvSpPr txBox="1"/>
          <p:nvPr/>
        </p:nvSpPr>
        <p:spPr>
          <a:xfrm rot="18756625">
            <a:off x="6857517" y="4858296"/>
            <a:ext cx="1255064" cy="369332"/>
          </a:xfrm>
          <a:prstGeom prst="rect">
            <a:avLst/>
          </a:prstGeom>
          <a:noFill/>
        </p:spPr>
        <p:txBody>
          <a:bodyPr wrap="square" rtlCol="0">
            <a:spAutoFit/>
          </a:bodyPr>
          <a:lstStyle/>
          <a:p>
            <a:r>
              <a:rPr lang="en-US" dirty="0" smtClean="0">
                <a:solidFill>
                  <a:srgbClr val="7030A0"/>
                </a:solidFill>
                <a:latin typeface="KG What the Teacher Wants" panose="02000000000000000000" pitchFamily="2" charset="0"/>
              </a:rPr>
              <a:t>21 feet</a:t>
            </a:r>
            <a:endParaRPr lang="en-US" dirty="0">
              <a:solidFill>
                <a:srgbClr val="7030A0"/>
              </a:solidFill>
              <a:latin typeface="KG What the Teacher Wants" panose="02000000000000000000" pitchFamily="2" charset="0"/>
            </a:endParaRPr>
          </a:p>
        </p:txBody>
      </p:sp>
      <p:sp>
        <p:nvSpPr>
          <p:cNvPr id="16" name="TextBox 15"/>
          <p:cNvSpPr txBox="1"/>
          <p:nvPr/>
        </p:nvSpPr>
        <p:spPr>
          <a:xfrm rot="3796332">
            <a:off x="5537814" y="4817573"/>
            <a:ext cx="1255064" cy="369332"/>
          </a:xfrm>
          <a:prstGeom prst="rect">
            <a:avLst/>
          </a:prstGeom>
          <a:noFill/>
        </p:spPr>
        <p:txBody>
          <a:bodyPr wrap="square" rtlCol="0">
            <a:spAutoFit/>
          </a:bodyPr>
          <a:lstStyle/>
          <a:p>
            <a:r>
              <a:rPr lang="en-US" dirty="0" smtClean="0">
                <a:solidFill>
                  <a:srgbClr val="7030A0"/>
                </a:solidFill>
                <a:latin typeface="KG What the Teacher Wants" panose="02000000000000000000" pitchFamily="2" charset="0"/>
              </a:rPr>
              <a:t>27 feet</a:t>
            </a:r>
            <a:endParaRPr lang="en-US" dirty="0">
              <a:solidFill>
                <a:srgbClr val="7030A0"/>
              </a:solidFill>
              <a:latin typeface="KG What the Teacher Wants" panose="02000000000000000000" pitchFamily="2" charset="0"/>
            </a:endParaRPr>
          </a:p>
        </p:txBody>
      </p:sp>
    </p:spTree>
    <p:custDataLst>
      <p:tags r:id="rId1"/>
    </p:custDataLst>
    <p:extLst>
      <p:ext uri="{BB962C8B-B14F-4D97-AF65-F5344CB8AC3E}">
        <p14:creationId xmlns:p14="http://schemas.microsoft.com/office/powerpoint/2010/main" val="1182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additive="base">
                                        <p:cTn id="4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 calcmode="lin" valueType="num">
                                      <p:cBhvr additive="base">
                                        <p:cTn id="4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2" name="Rectangle 2"/>
          <p:cNvSpPr>
            <a:spLocks noGrp="1" noChangeArrowheads="1"/>
          </p:cNvSpPr>
          <p:nvPr>
            <p:ph type="title"/>
          </p:nvPr>
        </p:nvSpPr>
        <p:spPr>
          <a:xfrm>
            <a:off x="2340622" y="990917"/>
            <a:ext cx="4921101" cy="1143000"/>
          </a:xfrm>
        </p:spPr>
        <p:txBody>
          <a:bodyPr>
            <a:noAutofit/>
          </a:bodyPr>
          <a:lstStyle/>
          <a:p>
            <a:pPr algn="l"/>
            <a:endParaRPr lang="en-US" sz="1800" dirty="0">
              <a:latin typeface="Comic Sans MS" charset="0"/>
            </a:endParaRPr>
          </a:p>
        </p:txBody>
      </p:sp>
      <p:sp>
        <p:nvSpPr>
          <p:cNvPr id="14" name="TextBox 13"/>
          <p:cNvSpPr txBox="1">
            <a:spLocks noChangeArrowheads="1"/>
          </p:cNvSpPr>
          <p:nvPr/>
        </p:nvSpPr>
        <p:spPr bwMode="auto">
          <a:xfrm>
            <a:off x="5610321" y="2192681"/>
            <a:ext cx="445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endParaRPr lang="en-US" sz="6000" dirty="0">
              <a:latin typeface="Comic Sans MS" charset="0"/>
            </a:endParaRPr>
          </a:p>
        </p:txBody>
      </p:sp>
      <p:pic>
        <p:nvPicPr>
          <p:cNvPr id="6" name="Picture 5"/>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11385" y="304803"/>
            <a:ext cx="8763000" cy="6279387"/>
          </a:xfrm>
          <a:prstGeom prst="rect">
            <a:avLst/>
          </a:prstGeom>
        </p:spPr>
      </p:pic>
      <p:sp>
        <p:nvSpPr>
          <p:cNvPr id="7" name="Content Placeholder 3"/>
          <p:cNvSpPr>
            <a:spLocks noGrp="1"/>
          </p:cNvSpPr>
          <p:nvPr>
            <p:ph sz="half" idx="4294967295"/>
          </p:nvPr>
        </p:nvSpPr>
        <p:spPr>
          <a:xfrm>
            <a:off x="935285" y="1166019"/>
            <a:ext cx="7315200" cy="4701381"/>
          </a:xfrm>
          <a:prstGeom prst="rect">
            <a:avLst/>
          </a:prstGeom>
        </p:spPr>
        <p:txBody>
          <a:bodyPr>
            <a:normAutofit fontScale="70000" lnSpcReduction="20000"/>
          </a:bodyPr>
          <a:lstStyle/>
          <a:p>
            <a:pPr marL="0" indent="0" algn="ctr">
              <a:buNone/>
            </a:pPr>
            <a:r>
              <a:rPr lang="en-US" sz="4000" dirty="0" smtClean="0">
                <a:solidFill>
                  <a:srgbClr val="92D050"/>
                </a:solidFill>
                <a:latin typeface="KG What the Teacher Wants" panose="02000000000000000000" pitchFamily="2" charset="0"/>
              </a:rPr>
              <a:t>Problem # 5: Elizabeth needs to put down new carpet in her square bedroom.  One side of her square bedroom measures 9 feet.  How many square feet of carpet will she need to cover her bedroom floor?</a:t>
            </a:r>
          </a:p>
          <a:p>
            <a:pPr marL="0" indent="0">
              <a:buNone/>
            </a:pPr>
            <a:r>
              <a:rPr lang="en-US" sz="4000" dirty="0" smtClean="0">
                <a:solidFill>
                  <a:srgbClr val="92D050"/>
                </a:solidFill>
                <a:latin typeface="KG What the Teacher Wants" panose="02000000000000000000" pitchFamily="2" charset="0"/>
              </a:rPr>
              <a:t>Step 1: Find the area</a:t>
            </a:r>
          </a:p>
          <a:p>
            <a:pPr marL="0" indent="0">
              <a:buNone/>
            </a:pPr>
            <a:r>
              <a:rPr lang="en-US" sz="4000" dirty="0" smtClean="0">
                <a:solidFill>
                  <a:srgbClr val="92D050"/>
                </a:solidFill>
                <a:latin typeface="KG What the Teacher Wants" panose="02000000000000000000" pitchFamily="2" charset="0"/>
              </a:rPr>
              <a:t>Step 2: My equation and drawing:</a:t>
            </a:r>
          </a:p>
          <a:p>
            <a:pPr marL="0" indent="0">
              <a:buNone/>
            </a:pPr>
            <a:r>
              <a:rPr lang="en-US" sz="4000" dirty="0" smtClean="0">
                <a:solidFill>
                  <a:srgbClr val="92D050"/>
                </a:solidFill>
                <a:latin typeface="KG What the Teacher Wants" panose="02000000000000000000" pitchFamily="2" charset="0"/>
              </a:rPr>
              <a:t>Length X Width= Area  </a:t>
            </a:r>
          </a:p>
          <a:p>
            <a:pPr marL="0" indent="0">
              <a:buNone/>
            </a:pPr>
            <a:r>
              <a:rPr lang="en-US" sz="4000" dirty="0" smtClean="0">
                <a:solidFill>
                  <a:srgbClr val="92D050"/>
                </a:solidFill>
                <a:latin typeface="KG What the Teacher Wants" panose="02000000000000000000" pitchFamily="2" charset="0"/>
              </a:rPr>
              <a:t>9 X 9 = Area</a:t>
            </a:r>
            <a:endParaRPr lang="en-US" sz="4000" dirty="0">
              <a:solidFill>
                <a:srgbClr val="92D050"/>
              </a:solidFill>
              <a:latin typeface="KG What the Teacher Wants" panose="02000000000000000000" pitchFamily="2" charset="0"/>
            </a:endParaRPr>
          </a:p>
          <a:p>
            <a:pPr marL="0" indent="0">
              <a:buNone/>
            </a:pPr>
            <a:endParaRPr lang="en-US" sz="4000" dirty="0" smtClean="0">
              <a:solidFill>
                <a:srgbClr val="92D050"/>
              </a:solidFill>
              <a:latin typeface="KG What the Teacher Wants" panose="02000000000000000000" pitchFamily="2" charset="0"/>
            </a:endParaRPr>
          </a:p>
          <a:p>
            <a:pPr marL="0" indent="0">
              <a:buNone/>
            </a:pPr>
            <a:r>
              <a:rPr lang="en-US" sz="4000" dirty="0" smtClean="0">
                <a:solidFill>
                  <a:srgbClr val="92D050"/>
                </a:solidFill>
                <a:latin typeface="KG What the Teacher Wants" panose="02000000000000000000" pitchFamily="2" charset="0"/>
              </a:rPr>
              <a:t>Step 3: Answer 81 Square Feet of Carpet</a:t>
            </a:r>
          </a:p>
          <a:p>
            <a:pPr marL="0" indent="0">
              <a:buNone/>
            </a:pPr>
            <a:endParaRPr lang="en-US" sz="5100" dirty="0">
              <a:solidFill>
                <a:srgbClr val="92D050"/>
              </a:solidFill>
              <a:latin typeface="KG What the Teacher Wants" panose="02000000000000000000" pitchFamily="2" charset="0"/>
            </a:endParaRPr>
          </a:p>
          <a:p>
            <a:pPr marL="0" indent="0">
              <a:buNone/>
            </a:pPr>
            <a:endParaRPr lang="en-US" sz="5100" dirty="0" smtClean="0">
              <a:solidFill>
                <a:srgbClr val="92D050"/>
              </a:solidFill>
              <a:latin typeface="KG What the Teacher Wants" panose="02000000000000000000" pitchFamily="2" charset="0"/>
            </a:endParaRPr>
          </a:p>
        </p:txBody>
      </p:sp>
      <p:sp>
        <p:nvSpPr>
          <p:cNvPr id="4" name="TextBox 3"/>
          <p:cNvSpPr txBox="1"/>
          <p:nvPr/>
        </p:nvSpPr>
        <p:spPr>
          <a:xfrm>
            <a:off x="7038486" y="3680228"/>
            <a:ext cx="1255064" cy="369332"/>
          </a:xfrm>
          <a:prstGeom prst="rect">
            <a:avLst/>
          </a:prstGeom>
          <a:noFill/>
        </p:spPr>
        <p:txBody>
          <a:bodyPr wrap="square" rtlCol="0">
            <a:spAutoFit/>
          </a:bodyPr>
          <a:lstStyle/>
          <a:p>
            <a:r>
              <a:rPr lang="en-US" dirty="0" smtClean="0">
                <a:solidFill>
                  <a:schemeClr val="accent1">
                    <a:lumMod val="60000"/>
                    <a:lumOff val="40000"/>
                  </a:schemeClr>
                </a:solidFill>
                <a:latin typeface="KG What the Teacher Wants" panose="02000000000000000000" pitchFamily="2" charset="0"/>
              </a:rPr>
              <a:t>9 feet</a:t>
            </a:r>
            <a:endParaRPr lang="en-US" dirty="0">
              <a:solidFill>
                <a:schemeClr val="accent1">
                  <a:lumMod val="60000"/>
                  <a:lumOff val="40000"/>
                </a:schemeClr>
              </a:solidFill>
              <a:latin typeface="KG What the Teacher Wants" panose="02000000000000000000" pitchFamily="2" charset="0"/>
            </a:endParaRPr>
          </a:p>
        </p:txBody>
      </p:sp>
      <p:sp>
        <p:nvSpPr>
          <p:cNvPr id="12" name="TextBox 11"/>
          <p:cNvSpPr txBox="1"/>
          <p:nvPr/>
        </p:nvSpPr>
        <p:spPr>
          <a:xfrm rot="16200000">
            <a:off x="6334305" y="4423627"/>
            <a:ext cx="762000" cy="369332"/>
          </a:xfrm>
          <a:prstGeom prst="rect">
            <a:avLst/>
          </a:prstGeom>
          <a:noFill/>
        </p:spPr>
        <p:txBody>
          <a:bodyPr wrap="square" rtlCol="0">
            <a:spAutoFit/>
          </a:bodyPr>
          <a:lstStyle/>
          <a:p>
            <a:r>
              <a:rPr lang="en-US" dirty="0" smtClean="0">
                <a:solidFill>
                  <a:schemeClr val="accent1">
                    <a:lumMod val="60000"/>
                    <a:lumOff val="40000"/>
                  </a:schemeClr>
                </a:solidFill>
                <a:latin typeface="KG What the Teacher Wants" panose="02000000000000000000" pitchFamily="2" charset="0"/>
              </a:rPr>
              <a:t>9 feet</a:t>
            </a:r>
            <a:endParaRPr lang="en-US" dirty="0">
              <a:solidFill>
                <a:schemeClr val="accent1">
                  <a:lumMod val="60000"/>
                  <a:lumOff val="40000"/>
                </a:schemeClr>
              </a:solidFill>
              <a:latin typeface="KG What the Teacher Wants" panose="02000000000000000000" pitchFamily="2"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4920" y="4049560"/>
            <a:ext cx="1174573" cy="1117467"/>
          </a:xfrm>
          <a:prstGeom prst="rect">
            <a:avLst/>
          </a:prstGeom>
        </p:spPr>
      </p:pic>
    </p:spTree>
    <p:custDataLst>
      <p:tags r:id="rId1"/>
    </p:custDataLst>
    <p:extLst>
      <p:ext uri="{BB962C8B-B14F-4D97-AF65-F5344CB8AC3E}">
        <p14:creationId xmlns:p14="http://schemas.microsoft.com/office/powerpoint/2010/main" val="357776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additive="base">
                                        <p:cTn id="4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additive="base">
                                        <p:cTn id="4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2" name="Rectangle 2"/>
          <p:cNvSpPr>
            <a:spLocks noGrp="1" noChangeArrowheads="1"/>
          </p:cNvSpPr>
          <p:nvPr>
            <p:ph type="title"/>
          </p:nvPr>
        </p:nvSpPr>
        <p:spPr>
          <a:xfrm>
            <a:off x="2340622" y="990917"/>
            <a:ext cx="4921101" cy="1143000"/>
          </a:xfrm>
        </p:spPr>
        <p:txBody>
          <a:bodyPr>
            <a:noAutofit/>
          </a:bodyPr>
          <a:lstStyle/>
          <a:p>
            <a:pPr algn="l"/>
            <a:endParaRPr lang="en-US" sz="1800" dirty="0">
              <a:latin typeface="Comic Sans MS" charset="0"/>
            </a:endParaRPr>
          </a:p>
        </p:txBody>
      </p:sp>
      <p:sp>
        <p:nvSpPr>
          <p:cNvPr id="14" name="TextBox 13"/>
          <p:cNvSpPr txBox="1">
            <a:spLocks noChangeArrowheads="1"/>
          </p:cNvSpPr>
          <p:nvPr/>
        </p:nvSpPr>
        <p:spPr bwMode="auto">
          <a:xfrm>
            <a:off x="5610321" y="2192681"/>
            <a:ext cx="445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endParaRPr lang="en-US" sz="6000" dirty="0">
              <a:latin typeface="Comic Sans MS" charset="0"/>
            </a:endParaRPr>
          </a:p>
        </p:txBody>
      </p:sp>
      <p:pic>
        <p:nvPicPr>
          <p:cNvPr id="6" name="Picture 5"/>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11385" y="304803"/>
            <a:ext cx="8763000" cy="6279387"/>
          </a:xfrm>
          <a:prstGeom prst="rect">
            <a:avLst/>
          </a:prstGeom>
        </p:spPr>
      </p:pic>
      <p:sp>
        <p:nvSpPr>
          <p:cNvPr id="7" name="Content Placeholder 3"/>
          <p:cNvSpPr>
            <a:spLocks noGrp="1"/>
          </p:cNvSpPr>
          <p:nvPr>
            <p:ph sz="half" idx="4294967295"/>
          </p:nvPr>
        </p:nvSpPr>
        <p:spPr>
          <a:xfrm>
            <a:off x="935285" y="1166019"/>
            <a:ext cx="7315200" cy="4701381"/>
          </a:xfrm>
          <a:prstGeom prst="rect">
            <a:avLst/>
          </a:prstGeom>
        </p:spPr>
        <p:txBody>
          <a:bodyPr>
            <a:normAutofit fontScale="70000" lnSpcReduction="20000"/>
          </a:bodyPr>
          <a:lstStyle/>
          <a:p>
            <a:pPr marL="0" indent="0" algn="ctr">
              <a:buNone/>
            </a:pPr>
            <a:r>
              <a:rPr lang="en-US" sz="4000" dirty="0" smtClean="0">
                <a:solidFill>
                  <a:srgbClr val="C00000"/>
                </a:solidFill>
                <a:latin typeface="KG What the Teacher Wants" panose="02000000000000000000" pitchFamily="2" charset="0"/>
              </a:rPr>
              <a:t>Problem # 6: Stephanie wants to put tile on the wall in her bathroom above her tub.  The wall above her tub measures 8 feet by 5 feet.  How many square feet of tile will she need to buy to complete her project? </a:t>
            </a:r>
          </a:p>
          <a:p>
            <a:pPr marL="0" indent="0">
              <a:buNone/>
            </a:pPr>
            <a:r>
              <a:rPr lang="en-US" sz="4000" dirty="0" smtClean="0">
                <a:solidFill>
                  <a:srgbClr val="C00000"/>
                </a:solidFill>
                <a:latin typeface="KG What the Teacher Wants" panose="02000000000000000000" pitchFamily="2" charset="0"/>
              </a:rPr>
              <a:t>Step 1: Find the area</a:t>
            </a:r>
          </a:p>
          <a:p>
            <a:pPr marL="0" indent="0">
              <a:buNone/>
            </a:pPr>
            <a:r>
              <a:rPr lang="en-US" sz="4000" dirty="0" smtClean="0">
                <a:solidFill>
                  <a:srgbClr val="C00000"/>
                </a:solidFill>
                <a:latin typeface="KG What the Teacher Wants" panose="02000000000000000000" pitchFamily="2" charset="0"/>
              </a:rPr>
              <a:t>Step 2: My equation and drawing:</a:t>
            </a:r>
          </a:p>
          <a:p>
            <a:pPr marL="0" indent="0">
              <a:buNone/>
            </a:pPr>
            <a:r>
              <a:rPr lang="en-US" sz="4000" dirty="0" smtClean="0">
                <a:solidFill>
                  <a:srgbClr val="C00000"/>
                </a:solidFill>
                <a:latin typeface="KG What the Teacher Wants" panose="02000000000000000000" pitchFamily="2" charset="0"/>
              </a:rPr>
              <a:t>Length X Width= Area  </a:t>
            </a:r>
          </a:p>
          <a:p>
            <a:pPr marL="0" indent="0">
              <a:buNone/>
            </a:pPr>
            <a:r>
              <a:rPr lang="en-US" sz="4000" dirty="0" smtClean="0">
                <a:solidFill>
                  <a:srgbClr val="C00000"/>
                </a:solidFill>
                <a:latin typeface="KG What the Teacher Wants" panose="02000000000000000000" pitchFamily="2" charset="0"/>
              </a:rPr>
              <a:t>8 X 5 = Area</a:t>
            </a:r>
            <a:endParaRPr lang="en-US" sz="4000" dirty="0">
              <a:solidFill>
                <a:srgbClr val="C00000"/>
              </a:solidFill>
              <a:latin typeface="KG What the Teacher Wants" panose="02000000000000000000" pitchFamily="2" charset="0"/>
            </a:endParaRPr>
          </a:p>
          <a:p>
            <a:pPr marL="0" indent="0">
              <a:buNone/>
            </a:pPr>
            <a:endParaRPr lang="en-US" sz="4000" dirty="0" smtClean="0">
              <a:solidFill>
                <a:srgbClr val="C00000"/>
              </a:solidFill>
              <a:latin typeface="KG What the Teacher Wants" panose="02000000000000000000" pitchFamily="2" charset="0"/>
            </a:endParaRPr>
          </a:p>
          <a:p>
            <a:pPr marL="0" indent="0">
              <a:buNone/>
            </a:pPr>
            <a:r>
              <a:rPr lang="en-US" sz="4000" dirty="0" smtClean="0">
                <a:solidFill>
                  <a:srgbClr val="C00000"/>
                </a:solidFill>
                <a:latin typeface="KG What the Teacher Wants" panose="02000000000000000000" pitchFamily="2" charset="0"/>
              </a:rPr>
              <a:t>Step 3: Answer 40 Square Feet of Tile</a:t>
            </a:r>
            <a:endParaRPr lang="en-US" sz="5100" dirty="0">
              <a:solidFill>
                <a:srgbClr val="92D050"/>
              </a:solidFill>
              <a:latin typeface="KG What the Teacher Wants" panose="02000000000000000000" pitchFamily="2" charset="0"/>
            </a:endParaRPr>
          </a:p>
          <a:p>
            <a:pPr marL="0" indent="0">
              <a:buNone/>
            </a:pPr>
            <a:endParaRPr lang="en-US" sz="5100" dirty="0" smtClean="0">
              <a:solidFill>
                <a:srgbClr val="92D050"/>
              </a:solidFill>
              <a:latin typeface="KG What the Teacher Wants" panose="02000000000000000000" pitchFamily="2" charset="0"/>
            </a:endParaRPr>
          </a:p>
        </p:txBody>
      </p:sp>
      <p:sp>
        <p:nvSpPr>
          <p:cNvPr id="4" name="TextBox 3"/>
          <p:cNvSpPr txBox="1"/>
          <p:nvPr/>
        </p:nvSpPr>
        <p:spPr>
          <a:xfrm>
            <a:off x="6424996" y="3760197"/>
            <a:ext cx="1255064" cy="369332"/>
          </a:xfrm>
          <a:prstGeom prst="rect">
            <a:avLst/>
          </a:prstGeom>
          <a:noFill/>
        </p:spPr>
        <p:txBody>
          <a:bodyPr wrap="square" rtlCol="0">
            <a:spAutoFit/>
          </a:bodyPr>
          <a:lstStyle/>
          <a:p>
            <a:r>
              <a:rPr lang="en-US" dirty="0">
                <a:solidFill>
                  <a:schemeClr val="accent1">
                    <a:lumMod val="60000"/>
                    <a:lumOff val="40000"/>
                  </a:schemeClr>
                </a:solidFill>
                <a:latin typeface="KG What the Teacher Wants" panose="02000000000000000000" pitchFamily="2" charset="0"/>
              </a:rPr>
              <a:t>8</a:t>
            </a:r>
            <a:r>
              <a:rPr lang="en-US" dirty="0" smtClean="0">
                <a:solidFill>
                  <a:schemeClr val="accent1">
                    <a:lumMod val="60000"/>
                    <a:lumOff val="40000"/>
                  </a:schemeClr>
                </a:solidFill>
                <a:latin typeface="KG What the Teacher Wants" panose="02000000000000000000" pitchFamily="2" charset="0"/>
              </a:rPr>
              <a:t> feet</a:t>
            </a:r>
            <a:endParaRPr lang="en-US" dirty="0">
              <a:solidFill>
                <a:schemeClr val="accent1">
                  <a:lumMod val="60000"/>
                  <a:lumOff val="40000"/>
                </a:schemeClr>
              </a:solidFill>
              <a:latin typeface="KG What the Teacher Wants" panose="02000000000000000000" pitchFamily="2" charset="0"/>
            </a:endParaRPr>
          </a:p>
        </p:txBody>
      </p:sp>
      <p:sp>
        <p:nvSpPr>
          <p:cNvPr id="12" name="TextBox 11"/>
          <p:cNvSpPr txBox="1"/>
          <p:nvPr/>
        </p:nvSpPr>
        <p:spPr>
          <a:xfrm rot="16200000">
            <a:off x="5489998" y="4293741"/>
            <a:ext cx="762000" cy="369332"/>
          </a:xfrm>
          <a:prstGeom prst="rect">
            <a:avLst/>
          </a:prstGeom>
          <a:noFill/>
        </p:spPr>
        <p:txBody>
          <a:bodyPr wrap="square" rtlCol="0">
            <a:spAutoFit/>
          </a:bodyPr>
          <a:lstStyle/>
          <a:p>
            <a:r>
              <a:rPr lang="en-US" dirty="0" smtClean="0">
                <a:solidFill>
                  <a:schemeClr val="accent1">
                    <a:lumMod val="60000"/>
                    <a:lumOff val="40000"/>
                  </a:schemeClr>
                </a:solidFill>
                <a:latin typeface="KG What the Teacher Wants" panose="02000000000000000000" pitchFamily="2" charset="0"/>
              </a:rPr>
              <a:t>5 feet</a:t>
            </a:r>
            <a:endParaRPr lang="en-US" dirty="0">
              <a:solidFill>
                <a:schemeClr val="accent1">
                  <a:lumMod val="60000"/>
                  <a:lumOff val="40000"/>
                </a:schemeClr>
              </a:solidFill>
              <a:latin typeface="KG What the Teacher Wants" panose="02000000000000000000" pitchFamily="2"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5664" y="4097264"/>
            <a:ext cx="1701842" cy="861216"/>
          </a:xfrm>
          <a:prstGeom prst="rect">
            <a:avLst/>
          </a:prstGeom>
        </p:spPr>
      </p:pic>
    </p:spTree>
    <p:custDataLst>
      <p:tags r:id="rId1"/>
    </p:custDataLst>
    <p:extLst>
      <p:ext uri="{BB962C8B-B14F-4D97-AF65-F5344CB8AC3E}">
        <p14:creationId xmlns:p14="http://schemas.microsoft.com/office/powerpoint/2010/main" val="363227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additive="base">
                                        <p:cTn id="4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additive="base">
                                        <p:cTn id="4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2" name="Rectangle 2"/>
          <p:cNvSpPr>
            <a:spLocks noGrp="1" noChangeArrowheads="1"/>
          </p:cNvSpPr>
          <p:nvPr>
            <p:ph type="title"/>
          </p:nvPr>
        </p:nvSpPr>
        <p:spPr>
          <a:xfrm>
            <a:off x="2340622" y="990917"/>
            <a:ext cx="4921101" cy="1143000"/>
          </a:xfrm>
        </p:spPr>
        <p:txBody>
          <a:bodyPr>
            <a:noAutofit/>
          </a:bodyPr>
          <a:lstStyle/>
          <a:p>
            <a:pPr algn="l"/>
            <a:endParaRPr lang="en-US" sz="1800" dirty="0">
              <a:latin typeface="Comic Sans MS" charset="0"/>
            </a:endParaRPr>
          </a:p>
        </p:txBody>
      </p:sp>
      <p:sp>
        <p:nvSpPr>
          <p:cNvPr id="14" name="TextBox 13"/>
          <p:cNvSpPr txBox="1">
            <a:spLocks noChangeArrowheads="1"/>
          </p:cNvSpPr>
          <p:nvPr/>
        </p:nvSpPr>
        <p:spPr bwMode="auto">
          <a:xfrm>
            <a:off x="5610321" y="2192681"/>
            <a:ext cx="445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endParaRPr lang="en-US" sz="6000" dirty="0">
              <a:latin typeface="Comic Sans MS" charset="0"/>
            </a:endParaRPr>
          </a:p>
        </p:txBody>
      </p:sp>
      <p:pic>
        <p:nvPicPr>
          <p:cNvPr id="6" name="Picture 5"/>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11385" y="304803"/>
            <a:ext cx="8763000" cy="6279387"/>
          </a:xfrm>
          <a:prstGeom prst="rect">
            <a:avLst/>
          </a:prstGeom>
        </p:spPr>
      </p:pic>
      <p:sp>
        <p:nvSpPr>
          <p:cNvPr id="7" name="Content Placeholder 3"/>
          <p:cNvSpPr>
            <a:spLocks noGrp="1"/>
          </p:cNvSpPr>
          <p:nvPr>
            <p:ph sz="half" idx="4294967295"/>
          </p:nvPr>
        </p:nvSpPr>
        <p:spPr>
          <a:xfrm>
            <a:off x="935284" y="1166019"/>
            <a:ext cx="7522915" cy="4701381"/>
          </a:xfrm>
          <a:prstGeom prst="rect">
            <a:avLst/>
          </a:prstGeom>
        </p:spPr>
        <p:txBody>
          <a:bodyPr>
            <a:normAutofit fontScale="92500" lnSpcReduction="20000"/>
          </a:bodyPr>
          <a:lstStyle/>
          <a:p>
            <a:pPr marL="0" indent="0" algn="ctr">
              <a:buNone/>
            </a:pPr>
            <a:r>
              <a:rPr lang="en-US" sz="5100" dirty="0" smtClean="0">
                <a:solidFill>
                  <a:srgbClr val="92D050"/>
                </a:solidFill>
                <a:latin typeface="KG What the Teacher Wants" panose="02000000000000000000" pitchFamily="2" charset="0"/>
              </a:rPr>
              <a:t>Independent Work Time</a:t>
            </a:r>
          </a:p>
          <a:p>
            <a:pPr marL="0" indent="0" algn="ctr">
              <a:buNone/>
            </a:pPr>
            <a:r>
              <a:rPr lang="en-US" sz="3000" dirty="0" smtClean="0">
                <a:solidFill>
                  <a:srgbClr val="92D050"/>
                </a:solidFill>
                <a:latin typeface="KG What the Teacher Wants" panose="02000000000000000000" pitchFamily="2" charset="0"/>
              </a:rPr>
              <a:t>Directions: Complete the Area </a:t>
            </a:r>
            <a:r>
              <a:rPr lang="en-US" sz="3000" dirty="0">
                <a:solidFill>
                  <a:srgbClr val="92D050"/>
                </a:solidFill>
                <a:latin typeface="KG What the Teacher Wants" panose="02000000000000000000" pitchFamily="2" charset="0"/>
              </a:rPr>
              <a:t>&amp;</a:t>
            </a:r>
            <a:r>
              <a:rPr lang="en-US" sz="3000" dirty="0" smtClean="0">
                <a:solidFill>
                  <a:srgbClr val="92D050"/>
                </a:solidFill>
                <a:latin typeface="KG What the Teacher Wants" panose="02000000000000000000" pitchFamily="2" charset="0"/>
              </a:rPr>
              <a:t> Perimeter Exit Slip showing all your work</a:t>
            </a:r>
          </a:p>
          <a:p>
            <a:pPr marL="0" indent="0" algn="ctr">
              <a:buNone/>
            </a:pPr>
            <a:endParaRPr lang="en-US" sz="4200" dirty="0">
              <a:solidFill>
                <a:srgbClr val="92D050"/>
              </a:solidFill>
              <a:latin typeface="KG What the Teacher Wants" panose="02000000000000000000" pitchFamily="2" charset="0"/>
            </a:endParaRPr>
          </a:p>
          <a:p>
            <a:pPr marL="0" indent="0">
              <a:buNone/>
            </a:pPr>
            <a:r>
              <a:rPr lang="en-US" sz="4200" dirty="0" smtClean="0">
                <a:solidFill>
                  <a:srgbClr val="92D050"/>
                </a:solidFill>
                <a:latin typeface="KG What the Teacher Wants" panose="02000000000000000000" pitchFamily="2" charset="0"/>
              </a:rPr>
              <a:t>Expectations:</a:t>
            </a:r>
          </a:p>
          <a:p>
            <a:pPr marL="0" indent="0">
              <a:buNone/>
            </a:pPr>
            <a:r>
              <a:rPr lang="en-US" sz="4200" dirty="0" smtClean="0">
                <a:solidFill>
                  <a:srgbClr val="92D050"/>
                </a:solidFill>
                <a:latin typeface="KG What the Teacher Wants" panose="02000000000000000000" pitchFamily="2" charset="0"/>
              </a:rPr>
              <a:t>-Voice Level 0</a:t>
            </a:r>
          </a:p>
          <a:p>
            <a:pPr marL="0" indent="0">
              <a:buNone/>
            </a:pPr>
            <a:r>
              <a:rPr lang="en-US" sz="4200" dirty="0" smtClean="0">
                <a:solidFill>
                  <a:srgbClr val="92D050"/>
                </a:solidFill>
                <a:latin typeface="KG What the Teacher Wants" panose="02000000000000000000" pitchFamily="2" charset="0"/>
              </a:rPr>
              <a:t>-Sitting in Seat</a:t>
            </a:r>
          </a:p>
          <a:p>
            <a:pPr marL="0" indent="0">
              <a:buNone/>
            </a:pPr>
            <a:r>
              <a:rPr lang="en-US" sz="4200" dirty="0" smtClean="0">
                <a:solidFill>
                  <a:srgbClr val="92D050"/>
                </a:solidFill>
                <a:latin typeface="KG What the Teacher Wants" panose="02000000000000000000" pitchFamily="2" charset="0"/>
              </a:rPr>
              <a:t>-Do your best</a:t>
            </a:r>
            <a:r>
              <a:rPr lang="en-US" sz="5100" dirty="0" smtClean="0">
                <a:solidFill>
                  <a:srgbClr val="92D050"/>
                </a:solidFill>
                <a:latin typeface="KG What the Teacher Wants" panose="02000000000000000000" pitchFamily="2" charset="0"/>
              </a:rPr>
              <a:t>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5531" y="2688706"/>
            <a:ext cx="2931031" cy="2931031"/>
          </a:xfrm>
          <a:prstGeom prst="rect">
            <a:avLst/>
          </a:prstGeom>
        </p:spPr>
      </p:pic>
    </p:spTree>
    <p:custDataLst>
      <p:tags r:id="rId1"/>
    </p:custDataLst>
    <p:extLst>
      <p:ext uri="{BB962C8B-B14F-4D97-AF65-F5344CB8AC3E}">
        <p14:creationId xmlns:p14="http://schemas.microsoft.com/office/powerpoint/2010/main" val="4198215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2" name="Rectangle 2"/>
          <p:cNvSpPr>
            <a:spLocks noGrp="1" noChangeArrowheads="1"/>
          </p:cNvSpPr>
          <p:nvPr>
            <p:ph type="title"/>
          </p:nvPr>
        </p:nvSpPr>
        <p:spPr>
          <a:xfrm>
            <a:off x="2340622" y="990917"/>
            <a:ext cx="4921101" cy="1143000"/>
          </a:xfrm>
        </p:spPr>
        <p:txBody>
          <a:bodyPr>
            <a:noAutofit/>
          </a:bodyPr>
          <a:lstStyle/>
          <a:p>
            <a:pPr algn="l"/>
            <a:endParaRPr lang="en-US" sz="1800" dirty="0">
              <a:latin typeface="Comic Sans MS" charset="0"/>
            </a:endParaRPr>
          </a:p>
        </p:txBody>
      </p:sp>
      <p:sp>
        <p:nvSpPr>
          <p:cNvPr id="14" name="TextBox 13"/>
          <p:cNvSpPr txBox="1">
            <a:spLocks noChangeArrowheads="1"/>
          </p:cNvSpPr>
          <p:nvPr/>
        </p:nvSpPr>
        <p:spPr bwMode="auto">
          <a:xfrm>
            <a:off x="5610321" y="2192681"/>
            <a:ext cx="445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endParaRPr lang="en-US" sz="6000" dirty="0">
              <a:latin typeface="Comic Sans MS" charset="0"/>
            </a:endParaRPr>
          </a:p>
        </p:txBody>
      </p:sp>
      <p:pic>
        <p:nvPicPr>
          <p:cNvPr id="6" name="Picture 5"/>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11385" y="304803"/>
            <a:ext cx="8763000" cy="6279387"/>
          </a:xfrm>
          <a:prstGeom prst="rect">
            <a:avLst/>
          </a:prstGeom>
        </p:spPr>
      </p:pic>
      <p:sp>
        <p:nvSpPr>
          <p:cNvPr id="9" name="TextBox 8"/>
          <p:cNvSpPr txBox="1"/>
          <p:nvPr/>
        </p:nvSpPr>
        <p:spPr>
          <a:xfrm>
            <a:off x="2604654" y="6544880"/>
            <a:ext cx="1647825" cy="246221"/>
          </a:xfrm>
          <a:prstGeom prst="rect">
            <a:avLst/>
          </a:prstGeom>
          <a:noFill/>
        </p:spPr>
        <p:txBody>
          <a:bodyPr wrap="square" rtlCol="0">
            <a:spAutoFit/>
          </a:bodyPr>
          <a:lstStyle/>
          <a:p>
            <a:r>
              <a:rPr lang="en-US" sz="1000" spc="100" dirty="0" smtClean="0">
                <a:latin typeface="KG What the Teacher Wants" panose="02000000000000000000" pitchFamily="2" charset="0"/>
              </a:rPr>
              <a:t>© 2015 Ready Lessons</a:t>
            </a:r>
            <a:endParaRPr lang="en-US" sz="1000" spc="100" dirty="0">
              <a:latin typeface="KG What the Teacher Wants" panose="02000000000000000000" pitchFamily="2" charset="0"/>
            </a:endParaRPr>
          </a:p>
        </p:txBody>
      </p:sp>
      <p:sp>
        <p:nvSpPr>
          <p:cNvPr id="10" name="Rectangle 2"/>
          <p:cNvSpPr txBox="1">
            <a:spLocks noChangeArrowheads="1"/>
          </p:cNvSpPr>
          <p:nvPr/>
        </p:nvSpPr>
        <p:spPr>
          <a:xfrm>
            <a:off x="978794" y="981016"/>
            <a:ext cx="7070501" cy="1105362"/>
          </a:xfrm>
          <a:prstGeom prst="rect">
            <a:avLst/>
          </a:prstGeom>
        </p:spPr>
        <p:txBody>
          <a:bodyPr vert="horz" lIns="91440" tIns="45720" rIns="91440" bIns="45720" rtlCol="0" anchor="ctr">
            <a:noAutofit/>
          </a:bodyPr>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US" dirty="0" smtClean="0">
                <a:latin typeface="KG What the Teacher Wants" panose="02000000000000000000" pitchFamily="2" charset="0"/>
              </a:rPr>
              <a:t>Credits</a:t>
            </a:r>
            <a:endParaRPr lang="en-US" dirty="0">
              <a:latin typeface="KG What the Teacher Wants" panose="02000000000000000000" pitchFamily="2" charset="0"/>
            </a:endParaRPr>
          </a:p>
        </p:txBody>
      </p:sp>
      <p:sp>
        <p:nvSpPr>
          <p:cNvPr id="11" name="TextBox 10"/>
          <p:cNvSpPr txBox="1"/>
          <p:nvPr/>
        </p:nvSpPr>
        <p:spPr>
          <a:xfrm>
            <a:off x="978794" y="1828800"/>
            <a:ext cx="7327006" cy="4278094"/>
          </a:xfrm>
          <a:prstGeom prst="rect">
            <a:avLst/>
          </a:prstGeom>
          <a:noFill/>
        </p:spPr>
        <p:txBody>
          <a:bodyPr wrap="square" rtlCol="0">
            <a:spAutoFit/>
          </a:bodyPr>
          <a:lstStyle/>
          <a:p>
            <a:pPr algn="ctr"/>
            <a:r>
              <a:rPr lang="en-US" sz="1200" spc="100" dirty="0" smtClean="0">
                <a:latin typeface="KG What the Teacher Wants" panose="02000000000000000000" pitchFamily="2" charset="0"/>
              </a:rPr>
              <a:t>KG Fonts</a:t>
            </a:r>
            <a:endParaRPr lang="en-US" sz="1200" spc="100" dirty="0" smtClean="0">
              <a:latin typeface="KG What the Teacher Wants" panose="02000000000000000000" pitchFamily="2" charset="0"/>
              <a:hlinkClick r:id="rId5"/>
            </a:endParaRPr>
          </a:p>
          <a:p>
            <a:pPr algn="ctr"/>
            <a:r>
              <a:rPr lang="en-US" sz="1200" u="sng" spc="100" dirty="0" smtClean="0">
                <a:latin typeface="KG What the Teacher Wants" panose="02000000000000000000" pitchFamily="2" charset="0"/>
                <a:hlinkClick r:id="rId5"/>
              </a:rPr>
              <a:t>http</a:t>
            </a:r>
            <a:r>
              <a:rPr lang="en-US" sz="1200" u="sng" spc="100" dirty="0">
                <a:latin typeface="KG What the Teacher Wants" panose="02000000000000000000" pitchFamily="2" charset="0"/>
                <a:hlinkClick r:id="rId5"/>
              </a:rPr>
              <a:t>://</a:t>
            </a:r>
            <a:r>
              <a:rPr lang="en-US" sz="1200" u="sng" spc="100" dirty="0" smtClean="0">
                <a:latin typeface="KG What the Teacher Wants" panose="02000000000000000000" pitchFamily="2" charset="0"/>
                <a:hlinkClick r:id="rId5"/>
              </a:rPr>
              <a:t>www.teacherspayteachers.com/Store/Kimberly-Geswein-Fonts</a:t>
            </a:r>
            <a:endParaRPr lang="en-US" sz="1200" u="sng" spc="100" dirty="0" smtClean="0">
              <a:latin typeface="KG What the Teacher Wants" panose="02000000000000000000" pitchFamily="2" charset="0"/>
            </a:endParaRPr>
          </a:p>
          <a:p>
            <a:pPr algn="ctr"/>
            <a:endParaRPr lang="en-US" sz="1200" u="sng" spc="100" dirty="0">
              <a:latin typeface="KG What the Teacher Wants" panose="02000000000000000000" pitchFamily="2" charset="0"/>
            </a:endParaRPr>
          </a:p>
          <a:p>
            <a:pPr algn="ctr"/>
            <a:r>
              <a:rPr lang="en-US" sz="1200" spc="100" dirty="0" err="1" smtClean="0">
                <a:latin typeface="KG What the Teacher Wants" panose="02000000000000000000" pitchFamily="2" charset="0"/>
              </a:rPr>
              <a:t>MyCuteGraphics</a:t>
            </a:r>
            <a:endParaRPr lang="en-US" sz="1200" spc="100" dirty="0" smtClean="0">
              <a:latin typeface="KG What the Teacher Wants" panose="02000000000000000000" pitchFamily="2" charset="0"/>
            </a:endParaRPr>
          </a:p>
          <a:p>
            <a:pPr algn="ctr"/>
            <a:r>
              <a:rPr lang="en-US" sz="1200" u="sng" spc="100" dirty="0">
                <a:latin typeface="KG What the Teacher Wants" panose="02000000000000000000" pitchFamily="2" charset="0"/>
                <a:hlinkClick r:id="rId6"/>
              </a:rPr>
              <a:t>http://www.mycutegraphics.com</a:t>
            </a:r>
            <a:r>
              <a:rPr lang="en-US" sz="1200" u="sng" spc="100" dirty="0" smtClean="0">
                <a:latin typeface="KG What the Teacher Wants" panose="02000000000000000000" pitchFamily="2" charset="0"/>
                <a:hlinkClick r:id="rId6"/>
              </a:rPr>
              <a:t>/</a:t>
            </a:r>
            <a:endParaRPr lang="en-US" sz="1200" u="sng" spc="100" dirty="0" smtClean="0">
              <a:latin typeface="KG What the Teacher Wants" panose="02000000000000000000" pitchFamily="2" charset="0"/>
            </a:endParaRPr>
          </a:p>
          <a:p>
            <a:pPr algn="ctr"/>
            <a:endParaRPr lang="en-US" sz="1200" u="sng" spc="100" dirty="0" smtClean="0">
              <a:latin typeface="KG What the Teacher Wants" panose="02000000000000000000" pitchFamily="2" charset="0"/>
            </a:endParaRPr>
          </a:p>
          <a:p>
            <a:pPr algn="ctr"/>
            <a:r>
              <a:rPr lang="en-US" sz="1200" spc="100" dirty="0">
                <a:latin typeface="KG What the Teacher Wants" panose="02000000000000000000" pitchFamily="2" charset="0"/>
              </a:rPr>
              <a:t>Teaching Special Thinkers</a:t>
            </a:r>
          </a:p>
          <a:p>
            <a:pPr algn="ctr"/>
            <a:r>
              <a:rPr lang="en-US" sz="1200" u="sng" spc="100" dirty="0">
                <a:latin typeface="KG What the Teacher Wants" panose="02000000000000000000" pitchFamily="2" charset="0"/>
                <a:hlinkClick r:id="rId7"/>
              </a:rPr>
              <a:t>https://www.teacherspayteachers.com/Store/Gabrielle-Dixon-From-Teaching-Special-Thinkers</a:t>
            </a:r>
            <a:endParaRPr lang="en-US" sz="1200" u="sng" spc="100" dirty="0">
              <a:latin typeface="KG What the Teacher Wants" panose="02000000000000000000" pitchFamily="2" charset="0"/>
            </a:endParaRPr>
          </a:p>
          <a:p>
            <a:pPr algn="ctr"/>
            <a:endParaRPr lang="en-US" sz="1200" u="sng" spc="100" dirty="0" smtClean="0">
              <a:latin typeface="KG What the Teacher Wants" panose="02000000000000000000" pitchFamily="2" charset="0"/>
            </a:endParaRPr>
          </a:p>
          <a:p>
            <a:pPr algn="ctr"/>
            <a:r>
              <a:rPr lang="en-US" sz="1200" spc="100" dirty="0" smtClean="0">
                <a:latin typeface="KG What the Teacher Wants" panose="02000000000000000000" pitchFamily="2" charset="0"/>
              </a:rPr>
              <a:t>The Primary Stop</a:t>
            </a:r>
            <a:endParaRPr lang="en-US" sz="1200" spc="100" dirty="0">
              <a:latin typeface="KG What the Teacher Wants" panose="02000000000000000000" pitchFamily="2" charset="0"/>
            </a:endParaRPr>
          </a:p>
          <a:p>
            <a:pPr algn="ctr"/>
            <a:r>
              <a:rPr lang="en-US" sz="1200" u="sng" spc="100" dirty="0">
                <a:latin typeface="KG What the Teacher Wants" panose="02000000000000000000" pitchFamily="2" charset="0"/>
                <a:hlinkClick r:id="rId8"/>
              </a:rPr>
              <a:t>https://</a:t>
            </a:r>
            <a:r>
              <a:rPr lang="en-US" sz="1200" u="sng" spc="100" dirty="0" smtClean="0">
                <a:latin typeface="KG What the Teacher Wants" panose="02000000000000000000" pitchFamily="2" charset="0"/>
                <a:hlinkClick r:id="rId8"/>
              </a:rPr>
              <a:t>www.teacherspayteachers.com/Store/The-Primary-Stop</a:t>
            </a:r>
            <a:endParaRPr lang="en-US" sz="1200" u="sng" spc="100" dirty="0" smtClean="0">
              <a:latin typeface="KG What the Teacher Wants" panose="02000000000000000000" pitchFamily="2" charset="0"/>
            </a:endParaRPr>
          </a:p>
          <a:p>
            <a:pPr algn="ctr"/>
            <a:endParaRPr lang="en-US" sz="1200" u="sng" spc="100" dirty="0">
              <a:latin typeface="KG What the Teacher Wants" panose="02000000000000000000" pitchFamily="2" charset="0"/>
            </a:endParaRPr>
          </a:p>
          <a:p>
            <a:pPr algn="ctr"/>
            <a:r>
              <a:rPr lang="en-US" sz="1200" spc="100" dirty="0">
                <a:latin typeface="KG What the Teacher Wants" panose="02000000000000000000" pitchFamily="2" charset="0"/>
              </a:rPr>
              <a:t>Graphics by </a:t>
            </a:r>
            <a:r>
              <a:rPr lang="en-US" sz="1200" spc="100" dirty="0" err="1">
                <a:latin typeface="KG What the Teacher Wants" panose="02000000000000000000" pitchFamily="2" charset="0"/>
              </a:rPr>
              <a:t>Poppydreamz</a:t>
            </a:r>
            <a:r>
              <a:rPr lang="en-US" sz="1200" spc="100" dirty="0">
                <a:latin typeface="KG What the Teacher Wants" panose="02000000000000000000" pitchFamily="2" charset="0"/>
              </a:rPr>
              <a:t> Digital Art found on Teachers Pay Teachers </a:t>
            </a:r>
            <a:r>
              <a:rPr lang="en-US" sz="1200" spc="100" dirty="0" smtClean="0">
                <a:latin typeface="KG What the Teacher Wants" panose="02000000000000000000" pitchFamily="2" charset="0"/>
              </a:rPr>
              <a:t>@</a:t>
            </a:r>
          </a:p>
          <a:p>
            <a:pPr algn="ctr"/>
            <a:r>
              <a:rPr lang="en-US" sz="1200" spc="100" dirty="0">
                <a:latin typeface="KG What the Teacher Wants" panose="02000000000000000000" pitchFamily="2" charset="0"/>
                <a:hlinkClick r:id="rId9"/>
              </a:rPr>
              <a:t>https://www.teacherspayteachers.com/Store/Poppydreamz-Digital-Art</a:t>
            </a:r>
            <a:endParaRPr lang="en-US" sz="1200" spc="100" dirty="0" smtClean="0">
              <a:latin typeface="KG What the Teacher Wants" panose="02000000000000000000" pitchFamily="2" charset="0"/>
            </a:endParaRPr>
          </a:p>
          <a:p>
            <a:pPr algn="ctr"/>
            <a:endParaRPr lang="en-US" sz="1200" u="sng" spc="100" dirty="0">
              <a:latin typeface="KG What the Teacher Wants" panose="02000000000000000000" pitchFamily="2" charset="0"/>
            </a:endParaRPr>
          </a:p>
          <a:p>
            <a:pPr algn="ctr"/>
            <a:r>
              <a:rPr lang="en-US" sz="1200" spc="100" dirty="0">
                <a:latin typeface="KG What the Teacher Wants" panose="02000000000000000000" pitchFamily="2" charset="0"/>
              </a:rPr>
              <a:t>Some or all of the graphics in this presentation came from </a:t>
            </a:r>
            <a:r>
              <a:rPr lang="en-US" sz="1200" spc="100" dirty="0" err="1">
                <a:latin typeface="KG What the Teacher Wants" panose="02000000000000000000" pitchFamily="2" charset="0"/>
              </a:rPr>
              <a:t>Poppydreamz</a:t>
            </a:r>
            <a:r>
              <a:rPr lang="en-US" sz="1200" spc="100" dirty="0">
                <a:latin typeface="KG What the Teacher Wants" panose="02000000000000000000" pitchFamily="2" charset="0"/>
              </a:rPr>
              <a:t> Digital Art.</a:t>
            </a:r>
          </a:p>
          <a:p>
            <a:pPr algn="ctr"/>
            <a:r>
              <a:rPr lang="en-US" sz="1200" spc="100" dirty="0">
                <a:latin typeface="KG What the Teacher Wants" panose="02000000000000000000" pitchFamily="2" charset="0"/>
              </a:rPr>
              <a:t>It is a violation of copyright laws to remove the graphics</a:t>
            </a:r>
          </a:p>
          <a:p>
            <a:pPr algn="ctr"/>
            <a:r>
              <a:rPr lang="en-US" sz="1200" spc="100" dirty="0">
                <a:latin typeface="KG What the Teacher Wants" panose="02000000000000000000" pitchFamily="2" charset="0"/>
              </a:rPr>
              <a:t>from this presentation for other uses.</a:t>
            </a:r>
          </a:p>
          <a:p>
            <a:pPr algn="ctr"/>
            <a:r>
              <a:rPr lang="en-US" sz="1200" spc="100" dirty="0">
                <a:latin typeface="KG What the Teacher Wants" panose="02000000000000000000" pitchFamily="2" charset="0"/>
              </a:rPr>
              <a:t>If you wish to use these graphics for yourself,</a:t>
            </a:r>
          </a:p>
          <a:p>
            <a:pPr algn="ctr"/>
            <a:r>
              <a:rPr lang="en-US" sz="1200" spc="100" dirty="0">
                <a:latin typeface="KG What the Teacher Wants" panose="02000000000000000000" pitchFamily="2" charset="0"/>
              </a:rPr>
              <a:t>you can find them by visiting </a:t>
            </a:r>
            <a:r>
              <a:rPr lang="en-US" sz="1200" spc="100" dirty="0" err="1">
                <a:latin typeface="KG What the Teacher Wants" panose="02000000000000000000" pitchFamily="2" charset="0"/>
              </a:rPr>
              <a:t>Poppydreamz</a:t>
            </a:r>
            <a:r>
              <a:rPr lang="en-US" sz="1200" spc="100" dirty="0">
                <a:latin typeface="KG What the Teacher Wants" panose="02000000000000000000" pitchFamily="2" charset="0"/>
              </a:rPr>
              <a:t> Digital Art </a:t>
            </a:r>
            <a:r>
              <a:rPr lang="en-US" sz="1200" spc="100" dirty="0" smtClean="0">
                <a:latin typeface="KG What the Teacher Wants" panose="02000000000000000000" pitchFamily="2" charset="0"/>
              </a:rPr>
              <a:t>at</a:t>
            </a:r>
          </a:p>
          <a:p>
            <a:pPr algn="ctr"/>
            <a:r>
              <a:rPr lang="en-US" sz="1200" spc="100" dirty="0">
                <a:latin typeface="KG What the Teacher Wants" panose="02000000000000000000" pitchFamily="2" charset="0"/>
                <a:hlinkClick r:id="rId10"/>
              </a:rPr>
              <a:t>http://</a:t>
            </a:r>
            <a:r>
              <a:rPr lang="en-US" sz="1200" spc="100" dirty="0" smtClean="0">
                <a:latin typeface="KG What the Teacher Wants" panose="02000000000000000000" pitchFamily="2" charset="0"/>
                <a:hlinkClick r:id="rId10"/>
              </a:rPr>
              <a:t>www.poppydreamzdigitalart.blogspot.com</a:t>
            </a:r>
            <a:endParaRPr lang="en-US" sz="1200" spc="100" dirty="0">
              <a:latin typeface="KG What the Teacher Wants" panose="02000000000000000000" pitchFamily="2" charset="0"/>
            </a:endParaRPr>
          </a:p>
          <a:p>
            <a:pPr algn="ctr"/>
            <a:endParaRPr lang="en-US" sz="2000" dirty="0">
              <a:latin typeface="KG What the Teacher Wants" panose="02000000000000000000" pitchFamily="2" charset="0"/>
            </a:endParaRPr>
          </a:p>
        </p:txBody>
      </p:sp>
    </p:spTree>
    <p:custDataLst>
      <p:tags r:id="rId1"/>
    </p:custDataLst>
    <p:extLst>
      <p:ext uri="{BB962C8B-B14F-4D97-AF65-F5344CB8AC3E}">
        <p14:creationId xmlns:p14="http://schemas.microsoft.com/office/powerpoint/2010/main" val="844462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2" name="Rectangle 2"/>
          <p:cNvSpPr>
            <a:spLocks noGrp="1" noChangeArrowheads="1"/>
          </p:cNvSpPr>
          <p:nvPr>
            <p:ph type="title"/>
          </p:nvPr>
        </p:nvSpPr>
        <p:spPr>
          <a:xfrm>
            <a:off x="2340622" y="990917"/>
            <a:ext cx="4921101" cy="1143000"/>
          </a:xfrm>
        </p:spPr>
        <p:txBody>
          <a:bodyPr>
            <a:noAutofit/>
          </a:bodyPr>
          <a:lstStyle/>
          <a:p>
            <a:pPr algn="l"/>
            <a:endParaRPr lang="en-US" sz="1800" dirty="0">
              <a:latin typeface="Comic Sans MS" charset="0"/>
            </a:endParaRPr>
          </a:p>
        </p:txBody>
      </p:sp>
      <p:sp>
        <p:nvSpPr>
          <p:cNvPr id="14" name="TextBox 13"/>
          <p:cNvSpPr txBox="1">
            <a:spLocks noChangeArrowheads="1"/>
          </p:cNvSpPr>
          <p:nvPr/>
        </p:nvSpPr>
        <p:spPr bwMode="auto">
          <a:xfrm>
            <a:off x="5610321" y="2192681"/>
            <a:ext cx="445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endParaRPr lang="en-US" sz="6000" dirty="0">
              <a:latin typeface="Comic Sans MS" charset="0"/>
            </a:endParaRPr>
          </a:p>
        </p:txBody>
      </p:sp>
      <p:pic>
        <p:nvPicPr>
          <p:cNvPr id="6" name="Picture 5"/>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11385" y="304803"/>
            <a:ext cx="8763000" cy="6279387"/>
          </a:xfrm>
          <a:prstGeom prst="rect">
            <a:avLst/>
          </a:prstGeom>
        </p:spPr>
      </p:pic>
      <p:sp>
        <p:nvSpPr>
          <p:cNvPr id="9" name="TextBox 8"/>
          <p:cNvSpPr txBox="1"/>
          <p:nvPr/>
        </p:nvSpPr>
        <p:spPr>
          <a:xfrm>
            <a:off x="2604654" y="6544880"/>
            <a:ext cx="1647825" cy="246221"/>
          </a:xfrm>
          <a:prstGeom prst="rect">
            <a:avLst/>
          </a:prstGeom>
          <a:noFill/>
        </p:spPr>
        <p:txBody>
          <a:bodyPr wrap="square" rtlCol="0">
            <a:spAutoFit/>
          </a:bodyPr>
          <a:lstStyle/>
          <a:p>
            <a:r>
              <a:rPr lang="en-US" sz="1000" spc="100" dirty="0" smtClean="0">
                <a:latin typeface="KG What the Teacher Wants" panose="02000000000000000000" pitchFamily="2" charset="0"/>
              </a:rPr>
              <a:t>© 2015 Ready Lessons</a:t>
            </a:r>
            <a:endParaRPr lang="en-US" sz="1000" spc="100" dirty="0">
              <a:latin typeface="KG What the Teacher Wants" panose="02000000000000000000" pitchFamily="2" charset="0"/>
            </a:endParaRPr>
          </a:p>
        </p:txBody>
      </p:sp>
      <p:sp>
        <p:nvSpPr>
          <p:cNvPr id="10" name="Rectangle 2"/>
          <p:cNvSpPr txBox="1">
            <a:spLocks noChangeArrowheads="1"/>
          </p:cNvSpPr>
          <p:nvPr/>
        </p:nvSpPr>
        <p:spPr>
          <a:xfrm>
            <a:off x="978794" y="981016"/>
            <a:ext cx="7070501" cy="1105362"/>
          </a:xfrm>
          <a:prstGeom prst="rect">
            <a:avLst/>
          </a:prstGeom>
        </p:spPr>
        <p:txBody>
          <a:bodyPr vert="horz" lIns="91440" tIns="45720" rIns="91440" bIns="45720" rtlCol="0" anchor="ctr">
            <a:noAutofit/>
          </a:bodyPr>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US" dirty="0" smtClean="0">
                <a:latin typeface="KG What the Teacher Wants" panose="02000000000000000000" pitchFamily="2" charset="0"/>
              </a:rPr>
              <a:t>Thank You</a:t>
            </a:r>
            <a:endParaRPr lang="en-US" dirty="0">
              <a:latin typeface="KG What the Teacher Wants" panose="02000000000000000000" pitchFamily="2" charset="0"/>
            </a:endParaRPr>
          </a:p>
        </p:txBody>
      </p:sp>
      <p:sp>
        <p:nvSpPr>
          <p:cNvPr id="11" name="TextBox 10"/>
          <p:cNvSpPr txBox="1"/>
          <p:nvPr/>
        </p:nvSpPr>
        <p:spPr>
          <a:xfrm>
            <a:off x="978794" y="1895707"/>
            <a:ext cx="7195050" cy="1938992"/>
          </a:xfrm>
          <a:prstGeom prst="rect">
            <a:avLst/>
          </a:prstGeom>
          <a:noFill/>
        </p:spPr>
        <p:txBody>
          <a:bodyPr wrap="square" rtlCol="0">
            <a:spAutoFit/>
          </a:bodyPr>
          <a:lstStyle/>
          <a:p>
            <a:pPr algn="ctr"/>
            <a:r>
              <a:rPr lang="en-US" sz="2000" dirty="0">
                <a:latin typeface="KG What the Teacher Wants" panose="02000000000000000000" pitchFamily="2" charset="0"/>
              </a:rPr>
              <a:t>Thank you for purchasing this product. To see more of my products please visit my Teachers Pay Teachers Store at </a:t>
            </a:r>
          </a:p>
          <a:p>
            <a:pPr algn="ctr"/>
            <a:r>
              <a:rPr lang="en-US" sz="2000" u="sng" dirty="0">
                <a:latin typeface="KG What the Teacher Wants" panose="02000000000000000000" pitchFamily="2" charset="0"/>
                <a:hlinkClick r:id="rId5"/>
              </a:rPr>
              <a:t>http://www.teacherspayteachers.com/Store/Ready-Lessons</a:t>
            </a:r>
            <a:endParaRPr lang="en-US" sz="2000" dirty="0">
              <a:latin typeface="KG What the Teacher Wants" panose="02000000000000000000" pitchFamily="2" charset="0"/>
            </a:endParaRPr>
          </a:p>
          <a:p>
            <a:pPr algn="ctr"/>
            <a:r>
              <a:rPr lang="en-US" sz="2000" dirty="0">
                <a:latin typeface="KG What the Teacher Wants" panose="02000000000000000000" pitchFamily="2" charset="0"/>
              </a:rPr>
              <a:t> </a:t>
            </a:r>
          </a:p>
          <a:p>
            <a:pPr algn="ctr"/>
            <a:r>
              <a:rPr lang="en-US" sz="2000" dirty="0">
                <a:latin typeface="KG What the Teacher Wants" panose="02000000000000000000" pitchFamily="2" charset="0"/>
              </a:rPr>
              <a:t>The purchaser of the license may use this product for personal use and for their own classroom only. </a:t>
            </a:r>
          </a:p>
        </p:txBody>
      </p:sp>
    </p:spTree>
    <p:custDataLst>
      <p:tags r:id="rId1"/>
    </p:custDataLst>
    <p:extLst>
      <p:ext uri="{BB962C8B-B14F-4D97-AF65-F5344CB8AC3E}">
        <p14:creationId xmlns:p14="http://schemas.microsoft.com/office/powerpoint/2010/main" val="877474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2" name="Rectangle 2"/>
          <p:cNvSpPr>
            <a:spLocks noGrp="1" noChangeArrowheads="1"/>
          </p:cNvSpPr>
          <p:nvPr>
            <p:ph type="title"/>
          </p:nvPr>
        </p:nvSpPr>
        <p:spPr>
          <a:xfrm>
            <a:off x="2340622" y="990917"/>
            <a:ext cx="4921101" cy="1143000"/>
          </a:xfrm>
        </p:spPr>
        <p:txBody>
          <a:bodyPr>
            <a:noAutofit/>
          </a:bodyPr>
          <a:lstStyle/>
          <a:p>
            <a:pPr algn="l"/>
            <a:endParaRPr lang="en-US" sz="1800" dirty="0">
              <a:latin typeface="Comic Sans MS" charset="0"/>
            </a:endParaRPr>
          </a:p>
        </p:txBody>
      </p:sp>
      <p:sp>
        <p:nvSpPr>
          <p:cNvPr id="14" name="TextBox 13"/>
          <p:cNvSpPr txBox="1">
            <a:spLocks noChangeArrowheads="1"/>
          </p:cNvSpPr>
          <p:nvPr/>
        </p:nvSpPr>
        <p:spPr bwMode="auto">
          <a:xfrm>
            <a:off x="5610321" y="2192681"/>
            <a:ext cx="445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endParaRPr lang="en-US" sz="6000" dirty="0">
              <a:latin typeface="Comic Sans MS" charset="0"/>
            </a:endParaRPr>
          </a:p>
        </p:txBody>
      </p:sp>
      <p:pic>
        <p:nvPicPr>
          <p:cNvPr id="6" name="Picture 5"/>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11385" y="304803"/>
            <a:ext cx="8763000" cy="6279387"/>
          </a:xfrm>
          <a:prstGeom prst="rect">
            <a:avLst/>
          </a:prstGeom>
        </p:spPr>
      </p:pic>
      <p:sp>
        <p:nvSpPr>
          <p:cNvPr id="7" name="TextBox 6"/>
          <p:cNvSpPr txBox="1"/>
          <p:nvPr/>
        </p:nvSpPr>
        <p:spPr>
          <a:xfrm>
            <a:off x="897185" y="1305341"/>
            <a:ext cx="7391400" cy="4247317"/>
          </a:xfrm>
          <a:prstGeom prst="rect">
            <a:avLst/>
          </a:prstGeom>
          <a:noFill/>
        </p:spPr>
        <p:txBody>
          <a:bodyPr wrap="square" rtlCol="0">
            <a:spAutoFit/>
          </a:bodyPr>
          <a:lstStyle/>
          <a:p>
            <a:pPr algn="ctr"/>
            <a:r>
              <a:rPr lang="en-US" sz="5400" dirty="0" smtClean="0">
                <a:latin typeface="KG What the Teacher Wants" panose="02000000000000000000" pitchFamily="2" charset="0"/>
              </a:rPr>
              <a:t>Let Us Review- Table Talk</a:t>
            </a:r>
          </a:p>
          <a:p>
            <a:pPr algn="ctr"/>
            <a:endParaRPr lang="en-US" sz="5400" dirty="0">
              <a:latin typeface="KG What the Teacher Wants" panose="02000000000000000000" pitchFamily="2" charset="0"/>
            </a:endParaRPr>
          </a:p>
          <a:p>
            <a:pPr algn="ctr"/>
            <a:r>
              <a:rPr lang="en-US" sz="5400" dirty="0" smtClean="0">
                <a:solidFill>
                  <a:srgbClr val="00B050"/>
                </a:solidFill>
                <a:latin typeface="KG What the Teacher Wants" panose="02000000000000000000" pitchFamily="2" charset="0"/>
              </a:rPr>
              <a:t>What is perimeter?</a:t>
            </a:r>
          </a:p>
          <a:p>
            <a:pPr algn="ctr"/>
            <a:endParaRPr lang="en-US" sz="5400" dirty="0">
              <a:solidFill>
                <a:srgbClr val="00B050"/>
              </a:solidFill>
              <a:latin typeface="KG What the Teacher Wants" panose="02000000000000000000" pitchFamily="2" charset="0"/>
            </a:endParaRPr>
          </a:p>
          <a:p>
            <a:pPr algn="ctr"/>
            <a:r>
              <a:rPr lang="en-US" sz="5400" dirty="0" smtClean="0">
                <a:solidFill>
                  <a:srgbClr val="00B050"/>
                </a:solidFill>
                <a:latin typeface="KG What the Teacher Wants" panose="02000000000000000000" pitchFamily="2" charset="0"/>
              </a:rPr>
              <a:t>What is area? </a:t>
            </a:r>
          </a:p>
        </p:txBody>
      </p:sp>
    </p:spTree>
    <p:custDataLst>
      <p:tags r:id="rId1"/>
    </p:custDataLst>
    <p:extLst>
      <p:ext uri="{BB962C8B-B14F-4D97-AF65-F5344CB8AC3E}">
        <p14:creationId xmlns:p14="http://schemas.microsoft.com/office/powerpoint/2010/main" val="2676983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extBox 13"/>
          <p:cNvSpPr txBox="1">
            <a:spLocks noChangeArrowheads="1"/>
          </p:cNvSpPr>
          <p:nvPr/>
        </p:nvSpPr>
        <p:spPr bwMode="auto">
          <a:xfrm>
            <a:off x="5610321" y="2192681"/>
            <a:ext cx="445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endParaRPr lang="en-US" sz="6000" dirty="0">
              <a:latin typeface="Comic Sans MS" charset="0"/>
            </a:endParaRPr>
          </a:p>
        </p:txBody>
      </p:sp>
      <p:pic>
        <p:nvPicPr>
          <p:cNvPr id="6" name="Picture 5"/>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190500" y="289306"/>
            <a:ext cx="8763000" cy="6279387"/>
          </a:xfrm>
          <a:prstGeom prst="rect">
            <a:avLst/>
          </a:prstGeom>
        </p:spPr>
      </p:pic>
      <p:sp>
        <p:nvSpPr>
          <p:cNvPr id="4" name="Content Placeholder 3"/>
          <p:cNvSpPr>
            <a:spLocks noGrp="1"/>
          </p:cNvSpPr>
          <p:nvPr>
            <p:ph sz="half" idx="2"/>
          </p:nvPr>
        </p:nvSpPr>
        <p:spPr>
          <a:xfrm>
            <a:off x="1063292" y="1166018"/>
            <a:ext cx="3280107" cy="4525963"/>
          </a:xfrm>
        </p:spPr>
        <p:txBody>
          <a:bodyPr/>
          <a:lstStyle/>
          <a:p>
            <a:pPr marL="0" indent="0" algn="ctr">
              <a:buNone/>
            </a:pPr>
            <a:r>
              <a:rPr lang="en-US" sz="4000" dirty="0" smtClean="0">
                <a:latin typeface="KG What the Teacher Wants" panose="02000000000000000000" pitchFamily="2" charset="0"/>
              </a:rPr>
              <a:t>Perimeter is…</a:t>
            </a:r>
          </a:p>
          <a:p>
            <a:pPr marL="0" indent="0" algn="ctr">
              <a:buNone/>
            </a:pPr>
            <a:endParaRPr lang="en-US" sz="3600" dirty="0" smtClean="0">
              <a:latin typeface="KG What the Teacher Wants" panose="02000000000000000000" pitchFamily="2" charset="0"/>
            </a:endParaRPr>
          </a:p>
          <a:p>
            <a:pPr marL="0" indent="0" algn="ctr">
              <a:buNone/>
            </a:pPr>
            <a:r>
              <a:rPr lang="en-US" sz="3600" dirty="0" smtClean="0">
                <a:solidFill>
                  <a:srgbClr val="00B050"/>
                </a:solidFill>
                <a:latin typeface="KG What the Teacher Wants" panose="02000000000000000000" pitchFamily="2" charset="0"/>
              </a:rPr>
              <a:t>the distance around a 2-D shape. </a:t>
            </a:r>
            <a:endParaRPr lang="en-US" sz="3600" dirty="0">
              <a:solidFill>
                <a:srgbClr val="00B050"/>
              </a:solidFill>
              <a:latin typeface="KG What the Teacher Wants" panose="02000000000000000000" pitchFamily="2" charset="0"/>
            </a:endParaRPr>
          </a:p>
        </p:txBody>
      </p:sp>
      <p:sp>
        <p:nvSpPr>
          <p:cNvPr id="9" name="Content Placeholder 3"/>
          <p:cNvSpPr>
            <a:spLocks noGrp="1"/>
          </p:cNvSpPr>
          <p:nvPr>
            <p:ph sz="half" idx="2"/>
          </p:nvPr>
        </p:nvSpPr>
        <p:spPr>
          <a:xfrm>
            <a:off x="5010990" y="1166018"/>
            <a:ext cx="2895600" cy="4525963"/>
          </a:xfrm>
        </p:spPr>
        <p:txBody>
          <a:bodyPr/>
          <a:lstStyle/>
          <a:p>
            <a:pPr marL="0" indent="0" algn="ctr">
              <a:buNone/>
            </a:pPr>
            <a:r>
              <a:rPr lang="en-US" sz="4000" dirty="0" smtClean="0">
                <a:latin typeface="KG What the Teacher Wants" panose="02000000000000000000" pitchFamily="2" charset="0"/>
              </a:rPr>
              <a:t>Area is…</a:t>
            </a:r>
          </a:p>
          <a:p>
            <a:pPr marL="0" indent="0" algn="ctr">
              <a:buNone/>
            </a:pPr>
            <a:endParaRPr lang="en-US" dirty="0" smtClean="0">
              <a:latin typeface="KG What the Teacher Wants" panose="02000000000000000000" pitchFamily="2" charset="0"/>
            </a:endParaRPr>
          </a:p>
          <a:p>
            <a:pPr marL="0" indent="0" algn="ctr">
              <a:buNone/>
            </a:pPr>
            <a:r>
              <a:rPr lang="en-US" sz="3600" dirty="0" smtClean="0">
                <a:solidFill>
                  <a:srgbClr val="00B050"/>
                </a:solidFill>
                <a:latin typeface="KG What the Teacher Wants" panose="02000000000000000000" pitchFamily="2" charset="0"/>
              </a:rPr>
              <a:t>the measurement of space inside a 2-D shape</a:t>
            </a:r>
            <a:r>
              <a:rPr lang="en-US" sz="3200" dirty="0" smtClean="0">
                <a:solidFill>
                  <a:srgbClr val="00B050"/>
                </a:solidFill>
                <a:latin typeface="KG What the Teacher Wants" panose="02000000000000000000" pitchFamily="2" charset="0"/>
              </a:rPr>
              <a:t>.  </a:t>
            </a:r>
            <a:endParaRPr lang="en-US" sz="3200" dirty="0">
              <a:solidFill>
                <a:srgbClr val="00B050"/>
              </a:solidFill>
              <a:latin typeface="KG What the Teacher Wants" panose="02000000000000000000" pitchFamily="2" charset="0"/>
            </a:endParaRPr>
          </a:p>
        </p:txBody>
      </p:sp>
    </p:spTree>
    <p:custDataLst>
      <p:tags r:id="rId1"/>
    </p:custDataLst>
    <p:extLst>
      <p:ext uri="{BB962C8B-B14F-4D97-AF65-F5344CB8AC3E}">
        <p14:creationId xmlns:p14="http://schemas.microsoft.com/office/powerpoint/2010/main" val="365308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2" name="Rectangle 2"/>
          <p:cNvSpPr>
            <a:spLocks noGrp="1" noChangeArrowheads="1"/>
          </p:cNvSpPr>
          <p:nvPr>
            <p:ph type="title"/>
          </p:nvPr>
        </p:nvSpPr>
        <p:spPr>
          <a:xfrm>
            <a:off x="2340622" y="990917"/>
            <a:ext cx="4921101" cy="1143000"/>
          </a:xfrm>
        </p:spPr>
        <p:txBody>
          <a:bodyPr>
            <a:noAutofit/>
          </a:bodyPr>
          <a:lstStyle/>
          <a:p>
            <a:pPr algn="l"/>
            <a:endParaRPr lang="en-US" sz="1800" dirty="0">
              <a:latin typeface="Comic Sans MS" charset="0"/>
            </a:endParaRPr>
          </a:p>
        </p:txBody>
      </p:sp>
      <p:sp>
        <p:nvSpPr>
          <p:cNvPr id="14" name="TextBox 13"/>
          <p:cNvSpPr txBox="1">
            <a:spLocks noChangeArrowheads="1"/>
          </p:cNvSpPr>
          <p:nvPr/>
        </p:nvSpPr>
        <p:spPr bwMode="auto">
          <a:xfrm>
            <a:off x="5610321" y="2192681"/>
            <a:ext cx="445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endParaRPr lang="en-US" sz="6000" dirty="0">
              <a:latin typeface="Comic Sans MS" charset="0"/>
            </a:endParaRPr>
          </a:p>
        </p:txBody>
      </p:sp>
      <p:pic>
        <p:nvPicPr>
          <p:cNvPr id="6" name="Picture 5"/>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11385" y="304803"/>
            <a:ext cx="8763000" cy="6279387"/>
          </a:xfrm>
          <a:prstGeom prst="rect">
            <a:avLst/>
          </a:prstGeom>
        </p:spPr>
      </p:pic>
      <p:sp>
        <p:nvSpPr>
          <p:cNvPr id="2" name="Oval 1"/>
          <p:cNvSpPr/>
          <p:nvPr/>
        </p:nvSpPr>
        <p:spPr>
          <a:xfrm>
            <a:off x="918070" y="4554976"/>
            <a:ext cx="1976950" cy="990600"/>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a:spLocks noGrp="1"/>
          </p:cNvSpPr>
          <p:nvPr>
            <p:ph sz="half" idx="4294967295"/>
          </p:nvPr>
        </p:nvSpPr>
        <p:spPr>
          <a:xfrm>
            <a:off x="1087685" y="971599"/>
            <a:ext cx="7010400" cy="4525963"/>
          </a:xfrm>
          <a:prstGeom prst="rect">
            <a:avLst/>
          </a:prstGeom>
        </p:spPr>
        <p:txBody>
          <a:bodyPr/>
          <a:lstStyle/>
          <a:p>
            <a:pPr marL="0" indent="0" algn="ctr">
              <a:buNone/>
            </a:pPr>
            <a:r>
              <a:rPr lang="en-US" dirty="0" smtClean="0">
                <a:solidFill>
                  <a:srgbClr val="00B050"/>
                </a:solidFill>
                <a:latin typeface="KG What the Teacher Wants" panose="02000000000000000000" pitchFamily="2" charset="0"/>
              </a:rPr>
              <a:t>Let us put our thinking caps on!</a:t>
            </a:r>
          </a:p>
          <a:p>
            <a:pPr marL="0" indent="0" algn="ctr">
              <a:buNone/>
            </a:pPr>
            <a:endParaRPr lang="en-US" dirty="0" smtClean="0">
              <a:latin typeface="KG What the Teacher Wants" panose="02000000000000000000" pitchFamily="2" charset="0"/>
            </a:endParaRPr>
          </a:p>
          <a:p>
            <a:pPr marL="0" indent="0" algn="ctr">
              <a:buNone/>
            </a:pPr>
            <a:r>
              <a:rPr lang="en-US" sz="4000" dirty="0">
                <a:latin typeface="KG What the Teacher Wants" panose="02000000000000000000" pitchFamily="2" charset="0"/>
              </a:rPr>
              <a:t>I</a:t>
            </a:r>
            <a:r>
              <a:rPr lang="en-US" sz="4000" dirty="0" smtClean="0">
                <a:latin typeface="KG What the Teacher Wants" panose="02000000000000000000" pitchFamily="2" charset="0"/>
              </a:rPr>
              <a:t>f you need to cover your kitchen floor with tile, you would need to find the…</a:t>
            </a:r>
          </a:p>
          <a:p>
            <a:pPr marL="0" indent="0" algn="ctr">
              <a:buNone/>
            </a:pPr>
            <a:endParaRPr lang="en-US" dirty="0">
              <a:latin typeface="KG What the Teacher Wants" panose="02000000000000000000" pitchFamily="2" charset="0"/>
            </a:endParaRPr>
          </a:p>
          <a:p>
            <a:pPr marL="0" indent="0">
              <a:buNone/>
            </a:pPr>
            <a:r>
              <a:rPr lang="en-US" sz="3600" dirty="0" smtClean="0">
                <a:solidFill>
                  <a:srgbClr val="00B050"/>
                </a:solidFill>
                <a:latin typeface="KG What the Teacher Wants" panose="02000000000000000000" pitchFamily="2" charset="0"/>
              </a:rPr>
              <a:t>AREA                    </a:t>
            </a:r>
            <a:r>
              <a:rPr lang="en-US" sz="3600" dirty="0" smtClean="0">
                <a:latin typeface="KG What the Teacher Wants" panose="02000000000000000000" pitchFamily="2" charset="0"/>
              </a:rPr>
              <a:t>or</a:t>
            </a:r>
            <a:r>
              <a:rPr lang="en-US" sz="3600" dirty="0" smtClean="0">
                <a:solidFill>
                  <a:srgbClr val="00B050"/>
                </a:solidFill>
                <a:latin typeface="KG What the Teacher Wants" panose="02000000000000000000" pitchFamily="2" charset="0"/>
              </a:rPr>
              <a:t>           PERIMETER</a:t>
            </a:r>
          </a:p>
        </p:txBody>
      </p:sp>
    </p:spTree>
    <p:custDataLst>
      <p:tags r:id="rId1"/>
    </p:custDataLst>
    <p:extLst>
      <p:ext uri="{BB962C8B-B14F-4D97-AF65-F5344CB8AC3E}">
        <p14:creationId xmlns:p14="http://schemas.microsoft.com/office/powerpoint/2010/main" val="345918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additive="base">
                                        <p:cTn id="1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2" name="Rectangle 2"/>
          <p:cNvSpPr>
            <a:spLocks noGrp="1" noChangeArrowheads="1"/>
          </p:cNvSpPr>
          <p:nvPr>
            <p:ph type="title"/>
          </p:nvPr>
        </p:nvSpPr>
        <p:spPr>
          <a:xfrm>
            <a:off x="2340622" y="990917"/>
            <a:ext cx="4921101" cy="1143000"/>
          </a:xfrm>
        </p:spPr>
        <p:txBody>
          <a:bodyPr>
            <a:noAutofit/>
          </a:bodyPr>
          <a:lstStyle/>
          <a:p>
            <a:pPr algn="l"/>
            <a:endParaRPr lang="en-US" sz="1800" dirty="0">
              <a:latin typeface="Comic Sans MS" charset="0"/>
            </a:endParaRPr>
          </a:p>
        </p:txBody>
      </p:sp>
      <p:sp>
        <p:nvSpPr>
          <p:cNvPr id="14" name="TextBox 13"/>
          <p:cNvSpPr txBox="1">
            <a:spLocks noChangeArrowheads="1"/>
          </p:cNvSpPr>
          <p:nvPr/>
        </p:nvSpPr>
        <p:spPr bwMode="auto">
          <a:xfrm>
            <a:off x="5610321" y="2192681"/>
            <a:ext cx="445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endParaRPr lang="en-US" sz="6000" dirty="0">
              <a:latin typeface="Comic Sans MS" charset="0"/>
            </a:endParaRPr>
          </a:p>
        </p:txBody>
      </p:sp>
      <p:pic>
        <p:nvPicPr>
          <p:cNvPr id="6" name="Picture 5"/>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11385" y="304803"/>
            <a:ext cx="8763000" cy="6279387"/>
          </a:xfrm>
          <a:prstGeom prst="rect">
            <a:avLst/>
          </a:prstGeom>
        </p:spPr>
      </p:pic>
      <p:sp>
        <p:nvSpPr>
          <p:cNvPr id="2" name="Oval 1"/>
          <p:cNvSpPr/>
          <p:nvPr/>
        </p:nvSpPr>
        <p:spPr>
          <a:xfrm>
            <a:off x="5610321" y="4652186"/>
            <a:ext cx="2173932" cy="990600"/>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a:spLocks noGrp="1"/>
          </p:cNvSpPr>
          <p:nvPr>
            <p:ph sz="half" idx="4294967295"/>
          </p:nvPr>
        </p:nvSpPr>
        <p:spPr>
          <a:xfrm>
            <a:off x="1143000" y="1166018"/>
            <a:ext cx="7010400" cy="4525963"/>
          </a:xfrm>
          <a:prstGeom prst="rect">
            <a:avLst/>
          </a:prstGeom>
        </p:spPr>
        <p:txBody>
          <a:bodyPr>
            <a:normAutofit fontScale="77500" lnSpcReduction="20000"/>
          </a:bodyPr>
          <a:lstStyle/>
          <a:p>
            <a:pPr marL="0" indent="0" algn="ctr">
              <a:buNone/>
            </a:pPr>
            <a:r>
              <a:rPr lang="en-US" sz="4100" dirty="0" smtClean="0">
                <a:solidFill>
                  <a:srgbClr val="00B050"/>
                </a:solidFill>
                <a:latin typeface="KG What the Teacher Wants" panose="02000000000000000000" pitchFamily="2" charset="0"/>
              </a:rPr>
              <a:t>Let us try another example</a:t>
            </a:r>
          </a:p>
          <a:p>
            <a:pPr marL="0" indent="0" algn="ctr">
              <a:buNone/>
            </a:pPr>
            <a:endParaRPr lang="en-US" dirty="0" smtClean="0">
              <a:latin typeface="KG What the Teacher Wants" panose="02000000000000000000" pitchFamily="2" charset="0"/>
            </a:endParaRPr>
          </a:p>
          <a:p>
            <a:pPr marL="0" indent="0" algn="ctr">
              <a:buNone/>
            </a:pPr>
            <a:r>
              <a:rPr lang="en-US" sz="4200" dirty="0">
                <a:latin typeface="KG What the Teacher Wants" panose="02000000000000000000" pitchFamily="2" charset="0"/>
              </a:rPr>
              <a:t>I</a:t>
            </a:r>
            <a:r>
              <a:rPr lang="en-US" sz="4200" dirty="0" smtClean="0">
                <a:latin typeface="KG What the Teacher Wants" panose="02000000000000000000" pitchFamily="2" charset="0"/>
              </a:rPr>
              <a:t>f you want to find the</a:t>
            </a:r>
          </a:p>
          <a:p>
            <a:pPr marL="0" indent="0" algn="ctr">
              <a:buNone/>
            </a:pPr>
            <a:r>
              <a:rPr lang="en-US" sz="4200" dirty="0">
                <a:latin typeface="KG What the Teacher Wants" panose="02000000000000000000" pitchFamily="2" charset="0"/>
              </a:rPr>
              <a:t>a</a:t>
            </a:r>
            <a:r>
              <a:rPr lang="en-US" sz="4200" dirty="0" smtClean="0">
                <a:latin typeface="KG What the Teacher Wants" panose="02000000000000000000" pitchFamily="2" charset="0"/>
              </a:rPr>
              <a:t>mount of fencing you need to make</a:t>
            </a:r>
          </a:p>
          <a:p>
            <a:pPr marL="0" indent="0" algn="ctr">
              <a:buNone/>
            </a:pPr>
            <a:r>
              <a:rPr lang="en-US" sz="4200" dirty="0" smtClean="0">
                <a:latin typeface="KG What the Teacher Wants" panose="02000000000000000000" pitchFamily="2" charset="0"/>
              </a:rPr>
              <a:t> a fence in your backyard for your new dog, you would need to find the…</a:t>
            </a:r>
            <a:endParaRPr lang="en-US" sz="4200" dirty="0">
              <a:latin typeface="KG What the Teacher Wants" panose="02000000000000000000" pitchFamily="2" charset="0"/>
            </a:endParaRPr>
          </a:p>
          <a:p>
            <a:pPr marL="0" indent="0" algn="ctr">
              <a:buNone/>
            </a:pPr>
            <a:endParaRPr lang="en-US" dirty="0" smtClean="0">
              <a:latin typeface="KG What the Teacher Wants" panose="02000000000000000000" pitchFamily="2" charset="0"/>
            </a:endParaRPr>
          </a:p>
          <a:p>
            <a:pPr marL="0" indent="0" algn="ctr">
              <a:buNone/>
            </a:pPr>
            <a:endParaRPr lang="en-US" dirty="0">
              <a:latin typeface="KG What the Teacher Wants" panose="02000000000000000000" pitchFamily="2" charset="0"/>
            </a:endParaRPr>
          </a:p>
          <a:p>
            <a:pPr marL="0" indent="0" algn="ctr">
              <a:buNone/>
            </a:pPr>
            <a:endParaRPr lang="en-US" dirty="0">
              <a:latin typeface="KG What the Teacher Wants" panose="02000000000000000000" pitchFamily="2" charset="0"/>
            </a:endParaRPr>
          </a:p>
          <a:p>
            <a:pPr marL="0" indent="0">
              <a:buNone/>
            </a:pPr>
            <a:r>
              <a:rPr lang="en-US" sz="3600" dirty="0" smtClean="0">
                <a:solidFill>
                  <a:srgbClr val="00B050"/>
                </a:solidFill>
                <a:latin typeface="KG What the Teacher Wants" panose="02000000000000000000" pitchFamily="2" charset="0"/>
              </a:rPr>
              <a:t>AREA                    </a:t>
            </a:r>
            <a:r>
              <a:rPr lang="en-US" sz="3600" dirty="0" smtClean="0">
                <a:latin typeface="KG What the Teacher Wants" panose="02000000000000000000" pitchFamily="2" charset="0"/>
              </a:rPr>
              <a:t>or</a:t>
            </a:r>
            <a:r>
              <a:rPr lang="en-US" sz="3600" dirty="0" smtClean="0">
                <a:solidFill>
                  <a:srgbClr val="00B050"/>
                </a:solidFill>
                <a:latin typeface="KG What the Teacher Wants" panose="02000000000000000000" pitchFamily="2" charset="0"/>
              </a:rPr>
              <a:t>                       PERIMETER</a:t>
            </a:r>
          </a:p>
        </p:txBody>
      </p:sp>
    </p:spTree>
    <p:custDataLst>
      <p:tags r:id="rId1"/>
    </p:custDataLst>
    <p:extLst>
      <p:ext uri="{BB962C8B-B14F-4D97-AF65-F5344CB8AC3E}">
        <p14:creationId xmlns:p14="http://schemas.microsoft.com/office/powerpoint/2010/main" val="91225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anim calcmode="lin" valueType="num">
                                      <p:cBhvr additive="base">
                                        <p:cTn id="2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2" name="Rectangle 2"/>
          <p:cNvSpPr>
            <a:spLocks noGrp="1" noChangeArrowheads="1"/>
          </p:cNvSpPr>
          <p:nvPr>
            <p:ph type="title"/>
          </p:nvPr>
        </p:nvSpPr>
        <p:spPr>
          <a:xfrm>
            <a:off x="2340622" y="990917"/>
            <a:ext cx="4921101" cy="1143000"/>
          </a:xfrm>
        </p:spPr>
        <p:txBody>
          <a:bodyPr>
            <a:noAutofit/>
          </a:bodyPr>
          <a:lstStyle/>
          <a:p>
            <a:pPr algn="l"/>
            <a:endParaRPr lang="en-US" sz="1800" dirty="0">
              <a:latin typeface="Comic Sans MS" charset="0"/>
            </a:endParaRPr>
          </a:p>
        </p:txBody>
      </p:sp>
      <p:sp>
        <p:nvSpPr>
          <p:cNvPr id="14" name="TextBox 13"/>
          <p:cNvSpPr txBox="1">
            <a:spLocks noChangeArrowheads="1"/>
          </p:cNvSpPr>
          <p:nvPr/>
        </p:nvSpPr>
        <p:spPr bwMode="auto">
          <a:xfrm>
            <a:off x="5610321" y="2192681"/>
            <a:ext cx="445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endParaRPr lang="en-US" sz="6000" dirty="0">
              <a:latin typeface="Comic Sans MS" charset="0"/>
            </a:endParaRPr>
          </a:p>
        </p:txBody>
      </p:sp>
      <p:pic>
        <p:nvPicPr>
          <p:cNvPr id="6" name="Picture 5"/>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11385" y="304803"/>
            <a:ext cx="8763000" cy="6279387"/>
          </a:xfrm>
          <a:prstGeom prst="rect">
            <a:avLst/>
          </a:prstGeom>
        </p:spPr>
      </p:pic>
      <p:sp>
        <p:nvSpPr>
          <p:cNvPr id="2" name="Oval 1"/>
          <p:cNvSpPr/>
          <p:nvPr/>
        </p:nvSpPr>
        <p:spPr>
          <a:xfrm>
            <a:off x="973385" y="4838286"/>
            <a:ext cx="1976950" cy="990600"/>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a:spLocks noGrp="1"/>
          </p:cNvSpPr>
          <p:nvPr>
            <p:ph sz="half" idx="4294967295"/>
          </p:nvPr>
        </p:nvSpPr>
        <p:spPr>
          <a:xfrm>
            <a:off x="1143000" y="1166018"/>
            <a:ext cx="7010400" cy="4525963"/>
          </a:xfrm>
          <a:prstGeom prst="rect">
            <a:avLst/>
          </a:prstGeom>
        </p:spPr>
        <p:txBody>
          <a:bodyPr>
            <a:normAutofit lnSpcReduction="10000"/>
          </a:bodyPr>
          <a:lstStyle/>
          <a:p>
            <a:pPr marL="0" indent="0" algn="ctr">
              <a:buNone/>
            </a:pPr>
            <a:endParaRPr lang="en-US" sz="3600" dirty="0" smtClean="0">
              <a:latin typeface="KG What the Teacher Wants" panose="02000000000000000000" pitchFamily="2" charset="0"/>
            </a:endParaRPr>
          </a:p>
          <a:p>
            <a:pPr marL="0" indent="0" algn="ctr">
              <a:buNone/>
            </a:pPr>
            <a:r>
              <a:rPr lang="en-US" sz="3600" dirty="0" smtClean="0">
                <a:latin typeface="KG What the Teacher Wants" panose="02000000000000000000" pitchFamily="2" charset="0"/>
              </a:rPr>
              <a:t>If you  were going to paint your bedroom blue, in order to figure out how much paint you need, you would need to calculate the…</a:t>
            </a:r>
          </a:p>
          <a:p>
            <a:pPr marL="0" indent="0" algn="ctr">
              <a:buNone/>
            </a:pPr>
            <a:endParaRPr lang="en-US" dirty="0">
              <a:latin typeface="KG What the Teacher Wants" panose="02000000000000000000" pitchFamily="2" charset="0"/>
            </a:endParaRPr>
          </a:p>
          <a:p>
            <a:pPr marL="0" indent="0" algn="ctr">
              <a:buNone/>
            </a:pPr>
            <a:endParaRPr lang="en-US" dirty="0">
              <a:latin typeface="KG What the Teacher Wants" panose="02000000000000000000" pitchFamily="2" charset="0"/>
            </a:endParaRPr>
          </a:p>
          <a:p>
            <a:pPr marL="0" indent="0">
              <a:buNone/>
            </a:pPr>
            <a:r>
              <a:rPr lang="en-US" sz="3600" dirty="0" smtClean="0">
                <a:solidFill>
                  <a:srgbClr val="00B050"/>
                </a:solidFill>
                <a:latin typeface="KG What the Teacher Wants" panose="02000000000000000000" pitchFamily="2" charset="0"/>
              </a:rPr>
              <a:t>AREA                    </a:t>
            </a:r>
            <a:r>
              <a:rPr lang="en-US" sz="3600" dirty="0" smtClean="0">
                <a:latin typeface="KG What the Teacher Wants" panose="02000000000000000000" pitchFamily="2" charset="0"/>
              </a:rPr>
              <a:t>or</a:t>
            </a:r>
            <a:r>
              <a:rPr lang="en-US" sz="3600" dirty="0" smtClean="0">
                <a:solidFill>
                  <a:srgbClr val="00B050"/>
                </a:solidFill>
                <a:latin typeface="KG What the Teacher Wants" panose="02000000000000000000" pitchFamily="2" charset="0"/>
              </a:rPr>
              <a:t>           PERIMETER</a:t>
            </a:r>
          </a:p>
        </p:txBody>
      </p:sp>
    </p:spTree>
    <p:custDataLst>
      <p:tags r:id="rId1"/>
    </p:custDataLst>
    <p:extLst>
      <p:ext uri="{BB962C8B-B14F-4D97-AF65-F5344CB8AC3E}">
        <p14:creationId xmlns:p14="http://schemas.microsoft.com/office/powerpoint/2010/main" val="36662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2" name="Rectangle 2"/>
          <p:cNvSpPr>
            <a:spLocks noGrp="1" noChangeArrowheads="1"/>
          </p:cNvSpPr>
          <p:nvPr>
            <p:ph type="title"/>
          </p:nvPr>
        </p:nvSpPr>
        <p:spPr>
          <a:xfrm>
            <a:off x="2340622" y="990917"/>
            <a:ext cx="4921101" cy="1143000"/>
          </a:xfrm>
        </p:spPr>
        <p:txBody>
          <a:bodyPr>
            <a:noAutofit/>
          </a:bodyPr>
          <a:lstStyle/>
          <a:p>
            <a:pPr algn="l"/>
            <a:endParaRPr lang="en-US" sz="1800" dirty="0">
              <a:latin typeface="Comic Sans MS" charset="0"/>
            </a:endParaRPr>
          </a:p>
        </p:txBody>
      </p:sp>
      <p:sp>
        <p:nvSpPr>
          <p:cNvPr id="14" name="TextBox 13"/>
          <p:cNvSpPr txBox="1">
            <a:spLocks noChangeArrowheads="1"/>
          </p:cNvSpPr>
          <p:nvPr/>
        </p:nvSpPr>
        <p:spPr bwMode="auto">
          <a:xfrm>
            <a:off x="5610321" y="2192681"/>
            <a:ext cx="445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endParaRPr lang="en-US" sz="6000" dirty="0">
              <a:latin typeface="Comic Sans MS" charset="0"/>
            </a:endParaRPr>
          </a:p>
        </p:txBody>
      </p:sp>
      <p:pic>
        <p:nvPicPr>
          <p:cNvPr id="6" name="Picture 5"/>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11385" y="304803"/>
            <a:ext cx="8763000" cy="6279387"/>
          </a:xfrm>
          <a:prstGeom prst="rect">
            <a:avLst/>
          </a:prstGeom>
        </p:spPr>
      </p:pic>
      <p:sp>
        <p:nvSpPr>
          <p:cNvPr id="2" name="Oval 1"/>
          <p:cNvSpPr/>
          <p:nvPr/>
        </p:nvSpPr>
        <p:spPr>
          <a:xfrm>
            <a:off x="894995" y="4701381"/>
            <a:ext cx="1976950" cy="990600"/>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a:spLocks noGrp="1"/>
          </p:cNvSpPr>
          <p:nvPr>
            <p:ph sz="half" idx="4294967295"/>
          </p:nvPr>
        </p:nvSpPr>
        <p:spPr>
          <a:xfrm>
            <a:off x="1143000" y="1166018"/>
            <a:ext cx="7010400" cy="4525963"/>
          </a:xfrm>
          <a:prstGeom prst="rect">
            <a:avLst/>
          </a:prstGeom>
        </p:spPr>
        <p:txBody>
          <a:bodyPr>
            <a:normAutofit/>
          </a:bodyPr>
          <a:lstStyle/>
          <a:p>
            <a:pPr marL="0" indent="0" algn="ctr">
              <a:buNone/>
            </a:pPr>
            <a:r>
              <a:rPr lang="en-US" sz="4000" dirty="0" smtClean="0">
                <a:latin typeface="KG What the Teacher Wants" panose="02000000000000000000" pitchFamily="2" charset="0"/>
              </a:rPr>
              <a:t>If you were going to put white icing on top of your grandma’s square birthday cake, you would determine the…</a:t>
            </a:r>
          </a:p>
          <a:p>
            <a:pPr marL="0" indent="0" algn="ctr">
              <a:buNone/>
            </a:pPr>
            <a:endParaRPr lang="en-US" dirty="0" smtClean="0">
              <a:latin typeface="KG What the Teacher Wants" panose="02000000000000000000" pitchFamily="2" charset="0"/>
            </a:endParaRPr>
          </a:p>
          <a:p>
            <a:pPr marL="0" indent="0" algn="ctr">
              <a:buNone/>
            </a:pPr>
            <a:endParaRPr lang="en-US" dirty="0">
              <a:latin typeface="KG What the Teacher Wants" panose="02000000000000000000" pitchFamily="2" charset="0"/>
            </a:endParaRPr>
          </a:p>
          <a:p>
            <a:pPr marL="0" indent="0">
              <a:buNone/>
            </a:pPr>
            <a:r>
              <a:rPr lang="en-US" sz="3600" dirty="0" smtClean="0">
                <a:solidFill>
                  <a:srgbClr val="00B050"/>
                </a:solidFill>
                <a:latin typeface="KG What the Teacher Wants" panose="02000000000000000000" pitchFamily="2" charset="0"/>
              </a:rPr>
              <a:t>AREA                    </a:t>
            </a:r>
            <a:r>
              <a:rPr lang="en-US" sz="3600" dirty="0" smtClean="0">
                <a:latin typeface="KG What the Teacher Wants" panose="02000000000000000000" pitchFamily="2" charset="0"/>
              </a:rPr>
              <a:t>or</a:t>
            </a:r>
            <a:r>
              <a:rPr lang="en-US" sz="3600" dirty="0" smtClean="0">
                <a:solidFill>
                  <a:srgbClr val="00B050"/>
                </a:solidFill>
                <a:latin typeface="KG What the Teacher Wants" panose="02000000000000000000" pitchFamily="2" charset="0"/>
              </a:rPr>
              <a:t>           PERIMETER</a:t>
            </a:r>
          </a:p>
        </p:txBody>
      </p:sp>
    </p:spTree>
    <p:custDataLst>
      <p:tags r:id="rId1"/>
    </p:custDataLst>
    <p:extLst>
      <p:ext uri="{BB962C8B-B14F-4D97-AF65-F5344CB8AC3E}">
        <p14:creationId xmlns:p14="http://schemas.microsoft.com/office/powerpoint/2010/main" val="118901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2" name="Rectangle 2"/>
          <p:cNvSpPr>
            <a:spLocks noGrp="1" noChangeArrowheads="1"/>
          </p:cNvSpPr>
          <p:nvPr>
            <p:ph type="title"/>
          </p:nvPr>
        </p:nvSpPr>
        <p:spPr>
          <a:xfrm>
            <a:off x="2340622" y="990917"/>
            <a:ext cx="4921101" cy="1143000"/>
          </a:xfrm>
        </p:spPr>
        <p:txBody>
          <a:bodyPr>
            <a:noAutofit/>
          </a:bodyPr>
          <a:lstStyle/>
          <a:p>
            <a:pPr algn="l"/>
            <a:endParaRPr lang="en-US" sz="1800" dirty="0">
              <a:latin typeface="Comic Sans MS" charset="0"/>
            </a:endParaRPr>
          </a:p>
        </p:txBody>
      </p:sp>
      <p:sp>
        <p:nvSpPr>
          <p:cNvPr id="14" name="TextBox 13"/>
          <p:cNvSpPr txBox="1">
            <a:spLocks noChangeArrowheads="1"/>
          </p:cNvSpPr>
          <p:nvPr/>
        </p:nvSpPr>
        <p:spPr bwMode="auto">
          <a:xfrm>
            <a:off x="5610321" y="2192681"/>
            <a:ext cx="445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endParaRPr lang="en-US" sz="6000" dirty="0">
              <a:latin typeface="Comic Sans MS" charset="0"/>
            </a:endParaRPr>
          </a:p>
        </p:txBody>
      </p:sp>
      <p:pic>
        <p:nvPicPr>
          <p:cNvPr id="6" name="Picture 5"/>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11385" y="304803"/>
            <a:ext cx="8763000" cy="6279387"/>
          </a:xfrm>
          <a:prstGeom prst="rect">
            <a:avLst/>
          </a:prstGeom>
        </p:spPr>
      </p:pic>
      <p:sp>
        <p:nvSpPr>
          <p:cNvPr id="2" name="Oval 1"/>
          <p:cNvSpPr/>
          <p:nvPr/>
        </p:nvSpPr>
        <p:spPr>
          <a:xfrm>
            <a:off x="5598468" y="4326887"/>
            <a:ext cx="2554932" cy="990600"/>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a:spLocks noGrp="1"/>
          </p:cNvSpPr>
          <p:nvPr>
            <p:ph sz="half" idx="4294967295"/>
          </p:nvPr>
        </p:nvSpPr>
        <p:spPr>
          <a:xfrm>
            <a:off x="1143000" y="1166018"/>
            <a:ext cx="7010400" cy="4525963"/>
          </a:xfrm>
          <a:prstGeom prst="rect">
            <a:avLst/>
          </a:prstGeom>
        </p:spPr>
        <p:txBody>
          <a:bodyPr>
            <a:normAutofit/>
          </a:bodyPr>
          <a:lstStyle/>
          <a:p>
            <a:pPr marL="0" indent="0" algn="ctr">
              <a:buNone/>
            </a:pPr>
            <a:r>
              <a:rPr lang="en-US" dirty="0" smtClean="0">
                <a:solidFill>
                  <a:srgbClr val="00B050"/>
                </a:solidFill>
                <a:latin typeface="KG What the Teacher Wants" panose="02000000000000000000" pitchFamily="2" charset="0"/>
              </a:rPr>
              <a:t>Our Final one…</a:t>
            </a:r>
            <a:endParaRPr lang="en-US" dirty="0" smtClean="0">
              <a:latin typeface="KG What the Teacher Wants" panose="02000000000000000000" pitchFamily="2" charset="0"/>
            </a:endParaRPr>
          </a:p>
          <a:p>
            <a:pPr marL="0" indent="0" algn="ctr">
              <a:buNone/>
            </a:pPr>
            <a:r>
              <a:rPr lang="en-US" dirty="0" smtClean="0">
                <a:latin typeface="KG What the Teacher Wants" panose="02000000000000000000" pitchFamily="2" charset="0"/>
              </a:rPr>
              <a:t>If you want to know how much baseboard you need to go around the edges of your living room walls, you would need to identify the… </a:t>
            </a:r>
          </a:p>
          <a:p>
            <a:pPr marL="0" indent="0" algn="ctr">
              <a:buNone/>
            </a:pPr>
            <a:endParaRPr lang="en-US" dirty="0">
              <a:latin typeface="KG What the Teacher Wants" panose="02000000000000000000" pitchFamily="2" charset="0"/>
            </a:endParaRPr>
          </a:p>
          <a:p>
            <a:pPr marL="0" indent="0">
              <a:buNone/>
            </a:pPr>
            <a:r>
              <a:rPr lang="en-US" sz="3600" dirty="0" smtClean="0">
                <a:solidFill>
                  <a:srgbClr val="00B050"/>
                </a:solidFill>
                <a:latin typeface="KG What the Teacher Wants" panose="02000000000000000000" pitchFamily="2" charset="0"/>
              </a:rPr>
              <a:t>AREA                    </a:t>
            </a:r>
            <a:r>
              <a:rPr lang="en-US" sz="3600" dirty="0" smtClean="0">
                <a:latin typeface="KG What the Teacher Wants" panose="02000000000000000000" pitchFamily="2" charset="0"/>
              </a:rPr>
              <a:t>or</a:t>
            </a:r>
            <a:r>
              <a:rPr lang="en-US" sz="3600" dirty="0" smtClean="0">
                <a:solidFill>
                  <a:srgbClr val="00B050"/>
                </a:solidFill>
                <a:latin typeface="KG What the Teacher Wants" panose="02000000000000000000" pitchFamily="2" charset="0"/>
              </a:rPr>
              <a:t>           PERIMETER</a:t>
            </a:r>
          </a:p>
        </p:txBody>
      </p:sp>
    </p:spTree>
    <p:custDataLst>
      <p:tags r:id="rId1"/>
    </p:custDataLst>
    <p:extLst>
      <p:ext uri="{BB962C8B-B14F-4D97-AF65-F5344CB8AC3E}">
        <p14:creationId xmlns:p14="http://schemas.microsoft.com/office/powerpoint/2010/main" val="53098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2" name="Rectangle 2"/>
          <p:cNvSpPr>
            <a:spLocks noGrp="1" noChangeArrowheads="1"/>
          </p:cNvSpPr>
          <p:nvPr>
            <p:ph type="title"/>
          </p:nvPr>
        </p:nvSpPr>
        <p:spPr>
          <a:xfrm>
            <a:off x="2340622" y="990917"/>
            <a:ext cx="4921101" cy="1143000"/>
          </a:xfrm>
        </p:spPr>
        <p:txBody>
          <a:bodyPr>
            <a:noAutofit/>
          </a:bodyPr>
          <a:lstStyle/>
          <a:p>
            <a:pPr algn="l"/>
            <a:endParaRPr lang="en-US" sz="1800" dirty="0">
              <a:latin typeface="Comic Sans MS" charset="0"/>
            </a:endParaRPr>
          </a:p>
        </p:txBody>
      </p:sp>
      <p:sp>
        <p:nvSpPr>
          <p:cNvPr id="14" name="TextBox 13"/>
          <p:cNvSpPr txBox="1">
            <a:spLocks noChangeArrowheads="1"/>
          </p:cNvSpPr>
          <p:nvPr/>
        </p:nvSpPr>
        <p:spPr bwMode="auto">
          <a:xfrm>
            <a:off x="5610321" y="2192681"/>
            <a:ext cx="445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endParaRPr lang="en-US" sz="6000" dirty="0">
              <a:latin typeface="Comic Sans MS" charset="0"/>
            </a:endParaRPr>
          </a:p>
        </p:txBody>
      </p:sp>
      <p:pic>
        <p:nvPicPr>
          <p:cNvPr id="6" name="Picture 5"/>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11385" y="304803"/>
            <a:ext cx="8763000" cy="6279387"/>
          </a:xfrm>
          <a:prstGeom prst="rect">
            <a:avLst/>
          </a:prstGeom>
        </p:spPr>
      </p:pic>
      <p:sp>
        <p:nvSpPr>
          <p:cNvPr id="7" name="Content Placeholder 3"/>
          <p:cNvSpPr>
            <a:spLocks noGrp="1"/>
          </p:cNvSpPr>
          <p:nvPr>
            <p:ph sz="half" idx="4294967295"/>
          </p:nvPr>
        </p:nvSpPr>
        <p:spPr>
          <a:xfrm>
            <a:off x="1143000" y="1166018"/>
            <a:ext cx="7010400" cy="4525963"/>
          </a:xfrm>
          <a:prstGeom prst="rect">
            <a:avLst/>
          </a:prstGeom>
        </p:spPr>
        <p:txBody>
          <a:bodyPr>
            <a:normAutofit fontScale="92500" lnSpcReduction="20000"/>
          </a:bodyPr>
          <a:lstStyle/>
          <a:p>
            <a:pPr marL="0" indent="0" algn="ctr">
              <a:buNone/>
            </a:pPr>
            <a:r>
              <a:rPr lang="en-US" sz="4000" dirty="0" smtClean="0">
                <a:solidFill>
                  <a:srgbClr val="00B050"/>
                </a:solidFill>
                <a:latin typeface="KG What the Teacher Wants" panose="02000000000000000000" pitchFamily="2" charset="0"/>
              </a:rPr>
              <a:t>NOW LET US PUT INTO PRACTICE WHAT WE KNOW ABOUT AREA &amp; PERIMETER TO SOLVE THE FOLLOWING WORD PROBLEMS!</a:t>
            </a:r>
          </a:p>
          <a:p>
            <a:pPr marL="0" indent="0" algn="ctr">
              <a:buNone/>
            </a:pPr>
            <a:r>
              <a:rPr lang="en-US" sz="4000" dirty="0" smtClean="0">
                <a:solidFill>
                  <a:schemeClr val="accent1">
                    <a:lumMod val="60000"/>
                    <a:lumOff val="40000"/>
                  </a:schemeClr>
                </a:solidFill>
                <a:latin typeface="KG What the Teacher Wants" panose="02000000000000000000" pitchFamily="2" charset="0"/>
              </a:rPr>
              <a:t>Step 1: Determine whether you need to find the area or perimeter</a:t>
            </a:r>
          </a:p>
          <a:p>
            <a:pPr marL="0" indent="0" algn="ctr">
              <a:buNone/>
            </a:pPr>
            <a:r>
              <a:rPr lang="en-US" sz="4000" dirty="0" smtClean="0">
                <a:solidFill>
                  <a:schemeClr val="accent1">
                    <a:lumMod val="60000"/>
                    <a:lumOff val="40000"/>
                  </a:schemeClr>
                </a:solidFill>
                <a:latin typeface="KG What the Teacher Wants" panose="02000000000000000000" pitchFamily="2" charset="0"/>
              </a:rPr>
              <a:t>Step 2: Show your equation or work</a:t>
            </a:r>
          </a:p>
          <a:p>
            <a:pPr marL="0" indent="0" algn="ctr">
              <a:buNone/>
            </a:pPr>
            <a:r>
              <a:rPr lang="en-US" sz="4000" dirty="0" smtClean="0">
                <a:solidFill>
                  <a:schemeClr val="accent1">
                    <a:lumMod val="60000"/>
                    <a:lumOff val="40000"/>
                  </a:schemeClr>
                </a:solidFill>
                <a:latin typeface="KG What the Teacher Wants" panose="02000000000000000000" pitchFamily="2" charset="0"/>
              </a:rPr>
              <a:t>Step 3:  Solve and check to see if your answer makes sense </a:t>
            </a:r>
          </a:p>
        </p:txBody>
      </p:sp>
    </p:spTree>
    <p:custDataLst>
      <p:tags r:id="rId1"/>
    </p:custDataLst>
    <p:extLst>
      <p:ext uri="{BB962C8B-B14F-4D97-AF65-F5344CB8AC3E}">
        <p14:creationId xmlns:p14="http://schemas.microsoft.com/office/powerpoint/2010/main" val="348850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0"/>
  <p:tag name="TEAMSINLEADERBOARD" val="5"/>
  <p:tag name="BUBBLEVALUEFORMAT" val="0.0"/>
  <p:tag name="CUSTOMCELLFORECOLOR" val="-16777216"/>
  <p:tag name="CUSTOMCELLBACKCOLOR4" val="-8355712"/>
  <p:tag name="DISPLAYDEVICEID" val="True"/>
  <p:tag name="GRIDSIZE" val="{Width=800, Height=600}"/>
  <p:tag name="CHARTLABELS" val="0"/>
  <p:tag name="PARTLISTDEFAULT" val="0"/>
  <p:tag name="INCORRECTPOINTVALUE" val="0"/>
  <p:tag name="AUTOADJUSTPARTRANGE" val="True"/>
  <p:tag name="FIBNUMRESULTS" val="5"/>
  <p:tag name="PRRESPONSE2" val="9"/>
  <p:tag name="PRRESPONSE6" val="5"/>
  <p:tag name="PRRESPONSE10" val="1"/>
  <p:tag name="POWERPOINTVERSION" val="14.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False"/>
  <p:tag name="NUMRESPONSES" val="1"/>
  <p:tag name="MAXRESPONDERS" val="5"/>
  <p:tag name="GRIDPOSITION" val="1"/>
  <p:tag name="CHARTSCALE" val="True"/>
  <p:tag name="PRRESPONSE9" val="2"/>
  <p:tag name="CHARTVALUEFORMAT" val="0%"/>
  <p:tag name="CUSTOMCELLBACKCOLOR2" val="-13395457"/>
  <p:tag name="CORRECTPOINTVALUE" val="100"/>
  <p:tag name="USESECONDARYMONITOR" val="True"/>
  <p:tag name="PARTICIPANTSINLEADERBOARD" val="5"/>
  <p:tag name="MULTIRESPDIVISOR" val="1"/>
  <p:tag name="SAVECSVWITHSESSION" val="False"/>
  <p:tag name="DISPLAYNAME" val="True"/>
  <p:tag name="PRRESPONSE7" val="4"/>
  <p:tag name="POLLINGCYCLE" val="2"/>
  <p:tag name="STDCHART" val="1"/>
  <p:tag name="RESPTABLESTYLE" val="-1"/>
  <p:tag name="CUSTOMCELLBACKCOLOR1" val="-657956"/>
  <p:tag name="PRRESPONSE4" val="7"/>
  <p:tag name="ADVANCEDSETTINGSVIEW"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3FB74FFF0DFF40872F61FB07C0D8F4" ma:contentTypeVersion="0" ma:contentTypeDescription="Create a new document." ma:contentTypeScope="" ma:versionID="4faf1f485b08d4e659e4986a617321d9">
  <xsd:schema xmlns:xsd="http://www.w3.org/2001/XMLSchema" xmlns:xs="http://www.w3.org/2001/XMLSchema" xmlns:p="http://schemas.microsoft.com/office/2006/metadata/properties" targetNamespace="http://schemas.microsoft.com/office/2006/metadata/properties" ma:root="true" ma:fieldsID="67e661a6df87e6ff5a2c6d692a7b5d2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00BC11-3E1C-43F4-9451-A8452F1FC6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F4C6C5E-3521-474A-BC31-D0EB1051985B}">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81CEC0E6-B6F3-49A5-896D-E3839ADD66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Sound by Sound</Template>
  <TotalTime>3924</TotalTime>
  <Words>943</Words>
  <PresentationFormat>On-screen Show (4:3)</PresentationFormat>
  <Paragraphs>139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Comic Sans MS</vt:lpstr>
      <vt:lpstr>KG What the Teacher Wants</vt: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2014-07-08T01:12:35Z</dcterms:created>
  <dcterms:modified xsi:type="dcterms:W3CDTF">2015-02-16T19:54:04Z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0x010100643FB74FFF0DFF40872F61FB07C0D8F4</vt:lpwstr>
  </property>
</Properties>
</file>