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6" r:id="rId3"/>
    <p:sldId id="347" r:id="rId4"/>
    <p:sldId id="327" r:id="rId5"/>
    <p:sldId id="346" r:id="rId6"/>
    <p:sldId id="328" r:id="rId7"/>
    <p:sldId id="329" r:id="rId8"/>
    <p:sldId id="348" r:id="rId9"/>
    <p:sldId id="350" r:id="rId10"/>
    <p:sldId id="349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37" r:id="rId23"/>
    <p:sldId id="338" r:id="rId24"/>
    <p:sldId id="339" r:id="rId25"/>
    <p:sldId id="340" r:id="rId26"/>
    <p:sldId id="341" r:id="rId27"/>
    <p:sldId id="342" r:id="rId28"/>
    <p:sldId id="345" r:id="rId29"/>
    <p:sldId id="324" r:id="rId30"/>
    <p:sldId id="325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LElementary" panose="02000603000000000000" pitchFamily="2" charset="0"/>
      <p:regular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LLElementaryDots" panose="02000603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9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5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5C13-587F-4800-8F90-C6CA8703752D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EE34-E3B0-4D6E-932C-BE52D58D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imlovinlit.blogspot.com/" TargetMode="External"/><Relationship Id="rId7" Type="http://schemas.openxmlformats.org/officeDocument/2006/relationships/hyperlink" Target="https://www.teacherspayteachers.com/Store/Lovin-Lit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hyperlink" Target="http://www.teacherspayteachers.com/Store/Krista-Wallden" TargetMode="External"/><Relationship Id="rId10" Type="http://schemas.openxmlformats.org/officeDocument/2006/relationships/hyperlink" Target="http://glittermeetsglue.com/" TargetMode="External"/><Relationship Id="rId4" Type="http://schemas.openxmlformats.org/officeDocument/2006/relationships/hyperlink" Target="http://imlovinlit.com/" TargetMode="External"/><Relationship Id="rId9" Type="http://schemas.openxmlformats.org/officeDocument/2006/relationships/hyperlink" Target="https://www.teacherspayteachers.com/Store/Nylas-Crafty-Teach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09129" y="5038121"/>
            <a:ext cx="768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Area</a:t>
            </a:r>
            <a:r>
              <a:rPr lang="en-US" sz="4000" dirty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10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4700" y="235467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5643" y="236545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4700" y="318670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40127" y="3182361"/>
            <a:ext cx="8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6409" y="399111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4951" y="3986769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3154" y="401855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2138" y="397234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8314" y="4008764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28923" y="400715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948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3" grpId="0"/>
      <p:bldP spid="17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006727" y="2604340"/>
            <a:ext cx="4582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Area =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20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square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3698" y="225039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809" y="226312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6516" y="226312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74009" y="2282247"/>
            <a:ext cx="8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3496" y="227544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212" y="3233219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5763" y="3194219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5353" y="322032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6039" y="3222719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0864" y="519306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45184" y="422398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51056" y="422398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091" y="420504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15703" y="420396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30051" y="421106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39624" y="521582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49254" y="324484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5091" y="520175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6961" y="520175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43061" y="518867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687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3" grpId="0"/>
      <p:bldP spid="17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006727" y="2604340"/>
            <a:ext cx="4582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Area =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16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square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3698" y="225039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809" y="226312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3265" y="319274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12427" y="3214359"/>
            <a:ext cx="8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7068" y="4081969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5948" y="405196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4403" y="407882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02830" y="407009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1683" y="4059818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77054" y="491615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27084" y="493085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39066" y="491046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675" y="492918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85215" y="496328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59041" y="5013464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07741" y="407882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731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3" grpId="0"/>
      <p:bldP spid="17" grpId="0"/>
      <p:bldP spid="22" grpId="0"/>
      <p:bldP spid="23" grpId="0"/>
      <p:bldP spid="24" grpId="0"/>
      <p:bldP spid="25" grpId="0"/>
      <p:bldP spid="26" grpId="0"/>
      <p:bldP spid="28" grpId="0"/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8665" y="3115586"/>
            <a:ext cx="2487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All have 12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5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8665" y="3115586"/>
            <a:ext cx="2487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All have 18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2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52336" y="2733713"/>
            <a:ext cx="2487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All have 15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82311" y="3745329"/>
            <a:ext cx="8427372" cy="2387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0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- Area measures the space inside an object. </a:t>
            </a:r>
            <a:br>
              <a:rPr lang="en-US" sz="32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-Area can help you with lots of things including how much paint, wallpaper, and tile you need to complete a project.</a:t>
            </a:r>
            <a:endParaRPr lang="en-US" sz="44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93310" y="3000734"/>
            <a:ext cx="2487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All have 10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01" y="2157404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5" y="2116273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8" y="2085920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30" y="2184298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7" y="1870512"/>
            <a:ext cx="4166673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650496" y="5221185"/>
            <a:ext cx="9392069" cy="148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endParaRPr lang="en-US" sz="3000" dirty="0">
              <a:solidFill>
                <a:schemeClr val="accent1">
                  <a:lumMod val="75000"/>
                </a:schemeClr>
              </a:solidFill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7746" y="2327627"/>
            <a:ext cx="941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www.teacherspayteachers.com/Store/Ready-Lessons</a:t>
            </a: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3" y="4195481"/>
            <a:ext cx="1775750" cy="18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 rot="16200000">
            <a:off x="5661635" y="3157793"/>
            <a:ext cx="2882188" cy="919245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1 unit</a:t>
            </a:r>
            <a:endParaRPr lang="en-US" sz="44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5880" y="1716698"/>
            <a:ext cx="2882188" cy="919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40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1 unit</a:t>
            </a:r>
            <a:endParaRPr lang="en-US" sz="44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6200000">
            <a:off x="3054787" y="3157793"/>
            <a:ext cx="2882188" cy="919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40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1 unit</a:t>
            </a:r>
            <a:endParaRPr lang="en-US" sz="44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40083" y="4251021"/>
            <a:ext cx="2882188" cy="919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/>
            </a:r>
            <a:br>
              <a:rPr lang="en-US" sz="44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</a:br>
            <a:r>
              <a:rPr lang="en-US" sz="3200" dirty="0" smtClean="0">
                <a:latin typeface="LLElementaryDots" panose="02000603000000000000" pitchFamily="2" charset="0"/>
                <a:ea typeface="LLElementaryDots" panose="02000603000000000000" pitchFamily="2" charset="0"/>
              </a:rPr>
              <a:t>1 unit</a:t>
            </a:r>
            <a:endParaRPr lang="en-US" sz="4400" dirty="0">
              <a:latin typeface="LLElementaryDots" panose="02000603000000000000" pitchFamily="2" charset="0"/>
              <a:ea typeface="LLElementaryDo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38294" y="1926649"/>
            <a:ext cx="534830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r>
              <a:rPr lang="en-US" sz="8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  <a:hlinkClick r:id="rId3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800" dirty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       </a:t>
            </a:r>
            <a:r>
              <a:rPr lang="en-US" sz="1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http://imlovinlit.com/</a:t>
            </a:r>
            <a:endParaRPr lang="en-US" sz="1400" u="sng" dirty="0" smtClean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 smtClean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 smtClean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00" spc="1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8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r>
              <a:rPr lang="en-US" sz="1400" u="sng" dirty="0" smtClean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5"/>
              </a:rPr>
              <a:t>http://www.teacherspayteachers.com/Store/Krista-Wallden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64" y="4632521"/>
            <a:ext cx="1108891" cy="1128176"/>
          </a:xfrm>
          <a:prstGeom prst="rect">
            <a:avLst/>
          </a:prstGeom>
        </p:spPr>
      </p:pic>
      <p:pic>
        <p:nvPicPr>
          <p:cNvPr id="20" name="Picture 1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13" y="2212258"/>
            <a:ext cx="981379" cy="110889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12447" y="1371671"/>
            <a:ext cx="62373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hlinkClick r:id="rId9"/>
            </a:endParaRP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hlinkClick r:id="rId9"/>
              </a:rPr>
              <a:t>https://www.teacherspayteachers.com/Store/Nylas-Crafty-Teaching</a:t>
            </a:r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 smtClean="0">
              <a:latin typeface="LLElementary" panose="02000603000000000000" pitchFamily="2" charset="0"/>
              <a:ea typeface="LLElementary" panose="02000603000000000000" pitchFamily="2" charset="0"/>
              <a:hlinkClick r:id="rId1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hlinkClick r:id="rId1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hlinkClick r:id="rId10"/>
            </a:endParaRPr>
          </a:p>
          <a:p>
            <a:pPr algn="ctr"/>
            <a:r>
              <a:rPr lang="en-US" sz="1400" dirty="0" smtClean="0">
                <a:latin typeface="LLElementary" panose="02000603000000000000" pitchFamily="2" charset="0"/>
                <a:ea typeface="LLElementary" panose="02000603000000000000" pitchFamily="2" charset="0"/>
                <a:hlinkClick r:id="rId10"/>
              </a:rPr>
              <a:t>http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hlinkClick r:id="rId10"/>
              </a:rPr>
              <a:t>://glittermeetsglue.com/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22" name="Picture 21">
            <a:hlinkClick r:id="rId9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23" y="1926344"/>
            <a:ext cx="1086460" cy="10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524311" y="5228989"/>
            <a:ext cx="5884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Irregular</a:t>
            </a:r>
            <a:endParaRPr lang="en-US" sz="4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486" y="5223735"/>
            <a:ext cx="5884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Regular</a:t>
            </a:r>
            <a:endParaRPr lang="en-US" sz="4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649238" y="2277479"/>
            <a:ext cx="5884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Irregular Shapes-</a:t>
            </a:r>
          </a:p>
          <a:p>
            <a:pPr algn="ctr"/>
            <a:r>
              <a:rPr lang="en-US" sz="4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sides and angles </a:t>
            </a:r>
          </a:p>
          <a:p>
            <a:pPr algn="ctr"/>
            <a:r>
              <a:rPr lang="en-US" sz="4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are NOT </a:t>
            </a:r>
          </a:p>
          <a:p>
            <a:pPr algn="ctr"/>
            <a:r>
              <a:rPr lang="en-US" sz="4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equal</a:t>
            </a:r>
            <a:endParaRPr lang="en-US" sz="40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2496" y="2456500"/>
            <a:ext cx="453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Regular Shapes-</a:t>
            </a:r>
          </a:p>
          <a:p>
            <a:pPr algn="ctr"/>
            <a:r>
              <a:rPr lang="en-US" sz="4000" dirty="0">
                <a:latin typeface="LLElementary" panose="02000603000000000000" pitchFamily="2" charset="0"/>
                <a:ea typeface="LLElementary" panose="02000603000000000000" pitchFamily="2" charset="0"/>
              </a:rPr>
              <a:t>a</a:t>
            </a:r>
            <a:r>
              <a:rPr lang="en-US" sz="4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ll sides and angles are equal</a:t>
            </a:r>
            <a:endParaRPr lang="en-US" sz="40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9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18397" y="5143003"/>
            <a:ext cx="583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Area = 9 square units 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4237" y="243762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1104" y="246727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4518" y="246426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7690" y="3282337"/>
            <a:ext cx="8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9057" y="3256778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9496" y="323889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6949" y="411001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7931" y="414025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2808" y="411001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5861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3" grpId="0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71978" y="5108531"/>
            <a:ext cx="564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Area = 8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2565" y="236656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3358" y="2351306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3362" y="3224989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7181" y="3219668"/>
            <a:ext cx="8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317618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0892" y="3191444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3362" y="405833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3752" y="4066948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3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723432" y="5146622"/>
            <a:ext cx="677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Area = 18 square units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8938" y="2326798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6296" y="236706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5207" y="235176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32609" y="2344956"/>
            <a:ext cx="86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16582" y="235176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3940" y="2351762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8938" y="320667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6080" y="3219668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4000" dirty="0" smtClean="0">
              <a:solidFill>
                <a:srgbClr val="0070C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4226" y="322124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1269" y="4055973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9514" y="321443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86872" y="3244751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0561" y="406304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57849" y="4075770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6558" y="4079907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5539" y="406304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94492" y="326134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34735" y="4063045"/>
            <a:ext cx="92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175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3" grpId="0"/>
      <p:bldP spid="17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167</Words>
  <Application>Microsoft Office PowerPoint</Application>
  <PresentationFormat>Widescreen</PresentationFormat>
  <Paragraphs>146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Times New Roman</vt:lpstr>
      <vt:lpstr>LLElementary</vt:lpstr>
      <vt:lpstr>Calibri Light</vt:lpstr>
      <vt:lpstr>LLElementaryDots</vt:lpstr>
      <vt:lpstr>Arial</vt:lpstr>
      <vt:lpstr>Office Theme</vt:lpstr>
      <vt:lpstr>PowerPoint Presentation</vt:lpstr>
      <vt:lpstr>  - Area measures the space inside an object.  -Area can help you with lots of things including how much paint, wallpaper, and tile you need to complete a project.</vt:lpstr>
      <vt:lpstr> 1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88</cp:revision>
  <dcterms:created xsi:type="dcterms:W3CDTF">2015-03-22T16:32:28Z</dcterms:created>
  <dcterms:modified xsi:type="dcterms:W3CDTF">2016-09-18T22:00:04Z</dcterms:modified>
</cp:coreProperties>
</file>