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3" r:id="rId9"/>
    <p:sldId id="258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LElementary" panose="02000603000000000000" pitchFamily="2" charset="0"/>
      <p:regular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3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9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2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8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099F-9B6A-4902-A692-115F4B5CB4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9DC5-AB08-4495-953D-909A6A33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teacherspayteachers.com/Store/Lovin-Lit" TargetMode="External"/><Relationship Id="rId7" Type="http://schemas.openxmlformats.org/officeDocument/2006/relationships/hyperlink" Target="https://www.teacherspayteachers.com/Store/Ashley-Hughes-3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hyperlink" Target="http://www.teacherspayteachers.com/Store/Krista-Wallden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0580" y="3389322"/>
            <a:ext cx="5870844" cy="23876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Associative</a:t>
            </a:r>
            <a:br>
              <a:rPr lang="en-US" sz="66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66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Property of Multiplication</a:t>
            </a:r>
            <a:r>
              <a:rPr lang="en-US" sz="66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66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All-Star PowerPoint</a:t>
            </a:r>
            <a:endParaRPr lang="en-US" sz="66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479" y="4730095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778" y="672520"/>
            <a:ext cx="9543197" cy="35779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Tip-Off-</a:t>
            </a:r>
            <a:b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Teammate Time</a:t>
            </a:r>
            <a:b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Try This 1 </a:t>
            </a: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(4 X 2) X 4 = 2 X (4 X 4)</a:t>
            </a: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7330" y="2814794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6836" y="2852455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2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9953" y="4151209"/>
            <a:ext cx="295650" cy="51329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59441" y="4151209"/>
            <a:ext cx="637310" cy="58774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630854" y="4115187"/>
            <a:ext cx="497103" cy="5611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318667" y="4108462"/>
            <a:ext cx="499022" cy="56111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68654" y="4707628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44746" y="4696199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16</a:t>
            </a:r>
            <a:endParaRPr lang="en-US" sz="32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7198" y="4676297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4</a:t>
            </a:r>
            <a:endParaRPr lang="en-US" sz="32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88257" y="4698424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7141" y="4599353"/>
            <a:ext cx="327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Final score: </a:t>
            </a:r>
            <a:r>
              <a:rPr lang="en-US" sz="4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32 = 32</a:t>
            </a:r>
            <a:endParaRPr lang="en-US" sz="4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778" y="672520"/>
            <a:ext cx="9543197" cy="35779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Tip-Off-</a:t>
            </a:r>
            <a:b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Teammate Time</a:t>
            </a:r>
            <a:b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Try This 2 </a:t>
            </a: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 X (1 X 7) = 7 X (1 X 5)</a:t>
            </a: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7330" y="2814794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6836" y="2852455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2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80590" y="4115187"/>
            <a:ext cx="198199" cy="5436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81810" y="4103703"/>
            <a:ext cx="637310" cy="58774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670779" y="4115187"/>
            <a:ext cx="497103" cy="5611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318667" y="4108462"/>
            <a:ext cx="499022" cy="56111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70602" y="4641317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44746" y="4696199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97800" y="4676297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 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88257" y="4698424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 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7141" y="4599353"/>
            <a:ext cx="327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Final score: 35 = 35</a:t>
            </a:r>
          </a:p>
        </p:txBody>
      </p:sp>
    </p:spTree>
    <p:extLst>
      <p:ext uri="{BB962C8B-B14F-4D97-AF65-F5344CB8AC3E}">
        <p14:creationId xmlns:p14="http://schemas.microsoft.com/office/powerpoint/2010/main" val="28097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000" y="773561"/>
            <a:ext cx="9543197" cy="35779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Tip-Off-</a:t>
            </a:r>
            <a:b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Teammate Time</a:t>
            </a:r>
            <a:b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Try This 3 </a:t>
            </a: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10 X (1 X 8) = 8 X (1 X 10)</a:t>
            </a: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7330" y="2814794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6836" y="2852455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2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0476" y="4207765"/>
            <a:ext cx="298904" cy="50353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81810" y="4207765"/>
            <a:ext cx="469739" cy="48368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74299" y="4194886"/>
            <a:ext cx="682580" cy="5164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318667" y="4207765"/>
            <a:ext cx="314730" cy="4618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70602" y="4641317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endParaRPr lang="en-US" sz="32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4746" y="4696199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10</a:t>
            </a:r>
            <a:endParaRPr lang="en-US" sz="32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7800" y="4676297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10 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88257" y="4698424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 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7141" y="4599353"/>
            <a:ext cx="327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Final score: </a:t>
            </a:r>
            <a:r>
              <a:rPr lang="en-US" sz="4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80 = 80</a:t>
            </a:r>
            <a:endParaRPr lang="en-US" sz="4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000" y="773561"/>
            <a:ext cx="9543197" cy="35779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Tip-Off-</a:t>
            </a:r>
            <a:b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Teammate Time</a:t>
            </a:r>
            <a:b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Try This 4 </a:t>
            </a: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 X (2 X 3) = 2 X (7 X 3)</a:t>
            </a: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7330" y="2814794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6836" y="2852455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2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71839" y="4194886"/>
            <a:ext cx="298904" cy="48141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81810" y="4194886"/>
            <a:ext cx="361735" cy="49656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512935" y="4103703"/>
            <a:ext cx="656823" cy="5947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414457" y="4194886"/>
            <a:ext cx="141667" cy="49656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70602" y="4641317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  <a:endParaRPr lang="en-US" sz="32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4746" y="4696199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21</a:t>
            </a:r>
            <a:endParaRPr lang="en-US" sz="32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7800" y="4676297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88257" y="4698424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 X</a:t>
            </a:r>
            <a:endParaRPr lang="en-US" sz="32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7141" y="4599353"/>
            <a:ext cx="327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Final score: </a:t>
            </a:r>
            <a:r>
              <a:rPr lang="en-US" sz="4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42 = 42</a:t>
            </a:r>
            <a:endParaRPr lang="en-US" sz="4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5" y="4101858"/>
            <a:ext cx="12178145" cy="2387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On the Court:</a:t>
            </a:r>
            <a:b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 Or False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YOU MAKE THE CALL! 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7" y="1778129"/>
            <a:ext cx="3734547" cy="4574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000" y="773562"/>
            <a:ext cx="9543197" cy="124591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1835" y="5042975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53" y="2256457"/>
            <a:ext cx="3681331" cy="2992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055" y="878162"/>
            <a:ext cx="939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 X (6 X 2)  = (8 X 6) X 2 </a:t>
            </a:r>
            <a:endParaRPr lang="en-US" sz="6000" dirty="0">
              <a:solidFill>
                <a:srgbClr val="92D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17" y="1750734"/>
            <a:ext cx="3079161" cy="37680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0925" y="5107370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000" y="773562"/>
            <a:ext cx="9543197" cy="124591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2295" y="5120249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17" y="1750734"/>
            <a:ext cx="3079161" cy="376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055" y="878162"/>
            <a:ext cx="939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(1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7) 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=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(3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1)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4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endParaRPr lang="en-US" sz="6000" dirty="0">
              <a:solidFill>
                <a:srgbClr val="92D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53" y="2256457"/>
            <a:ext cx="3681331" cy="2992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71014" y="5036984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05" y="1949982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05" y="1949982"/>
            <a:ext cx="4166673" cy="4323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000" y="773562"/>
            <a:ext cx="9543197" cy="124591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3658" y="5107370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17" y="1750734"/>
            <a:ext cx="3079161" cy="376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055" y="878162"/>
            <a:ext cx="939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(1 X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2) 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=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(2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1) X 4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53" y="2256457"/>
            <a:ext cx="3681331" cy="2992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0472" y="5055854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7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000" y="773562"/>
            <a:ext cx="9543197" cy="124591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0476" y="5055854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53" y="2256457"/>
            <a:ext cx="3681331" cy="2992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836" y="878162"/>
            <a:ext cx="1031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(10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2)  =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(10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2)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</a:t>
            </a:r>
            <a:endParaRPr lang="en-US" sz="6000" dirty="0">
              <a:solidFill>
                <a:srgbClr val="92D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17" y="1750734"/>
            <a:ext cx="3079161" cy="37680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2295" y="5120249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7" y="1778129"/>
            <a:ext cx="3734547" cy="45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000" y="773562"/>
            <a:ext cx="9543197" cy="124591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5174" y="5120249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17" y="1750734"/>
            <a:ext cx="3079161" cy="376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055" y="878162"/>
            <a:ext cx="939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(4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2) 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= </a:t>
            </a:r>
            <a:r>
              <a:rPr lang="en-US" sz="60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(5 </a:t>
            </a:r>
            <a:r>
              <a:rPr lang="en-US" sz="60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1) X 4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53" y="2256457"/>
            <a:ext cx="3681331" cy="2992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41835" y="5068733"/>
            <a:ext cx="3832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r>
              <a:rPr lang="en-US" sz="3200" dirty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78" y="1960713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7036" y="4031818"/>
            <a:ext cx="12178145" cy="23876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Learning Target:</a:t>
            </a:r>
            <a:r>
              <a:rPr lang="en-US" sz="66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66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66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I can use </a:t>
            </a:r>
            <a:r>
              <a:rPr lang="en-US" sz="6600" b="1" i="0" dirty="0" smtClean="0">
                <a:solidFill>
                  <a:srgbClr val="000000"/>
                </a:solidFill>
                <a:effectLst/>
                <a:latin typeface="LLElementary" panose="02000603000000000000" pitchFamily="2" charset="0"/>
                <a:ea typeface="LLElementary" panose="02000603000000000000" pitchFamily="2" charset="0"/>
              </a:rPr>
              <a:t>models and equations to answer questions about the associative property of multiplication</a:t>
            </a:r>
            <a:r>
              <a:rPr lang="en-US" sz="8800" b="1" i="0" dirty="0" smtClean="0">
                <a:solidFill>
                  <a:srgbClr val="000000"/>
                </a:solidFill>
                <a:effectLst/>
                <a:latin typeface="LLElementary" panose="02000603000000000000" pitchFamily="2" charset="0"/>
                <a:ea typeface="LLElementary" panose="02000603000000000000" pitchFamily="2" charset="0"/>
              </a:rPr>
              <a:t>. </a:t>
            </a:r>
            <a:endParaRPr lang="en-US" sz="8800" b="1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66420" y="797806"/>
            <a:ext cx="96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Thank You</a:t>
            </a:r>
            <a: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Thank you for purchasing this product. To see more of my products please visit my Teachers Pay Teachers Store at </a:t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http://www.teacherspayteachers.com/Store/Ready-Lessons</a:t>
            </a: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The purchaser of the license may use this product for personal use and for their own classroom only.</a:t>
            </a: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66420" y="797806"/>
            <a:ext cx="9674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Credits</a:t>
            </a:r>
            <a: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00" y="2130329"/>
            <a:ext cx="1108891" cy="1108891"/>
          </a:xfrm>
          <a:prstGeom prst="rect">
            <a:avLst/>
          </a:prstGeom>
        </p:spPr>
      </p:pic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85" y="2172533"/>
            <a:ext cx="1250466" cy="1126276"/>
          </a:xfrm>
          <a:prstGeom prst="rect">
            <a:avLst/>
          </a:prstGeom>
        </p:spPr>
      </p:pic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76" y="2078927"/>
            <a:ext cx="1400901" cy="12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354" y="3633283"/>
            <a:ext cx="10259291" cy="23876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Basketball Drill Time Vocabulary Review- </a:t>
            </a: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What is an equation?</a:t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What are factors? </a:t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What is a product?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8545" y="1869111"/>
            <a:ext cx="5735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States that two things are equal using an = sign</a:t>
            </a:r>
            <a:endParaRPr lang="en-US" sz="3200" b="1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2738" y="3553619"/>
            <a:ext cx="7952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Numbers that you multiply to get the answer to a multiplication problem</a:t>
            </a:r>
            <a:endParaRPr lang="en-US" sz="3200" b="1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2738" y="5157141"/>
            <a:ext cx="7952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Answer to a multiplication problem</a:t>
            </a:r>
            <a:endParaRPr lang="en-US" sz="3200" b="1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354" y="3711771"/>
            <a:ext cx="10259291" cy="2387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Assisting with the Associative Property! </a:t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What is the Associative Property?</a:t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9418" y="1869111"/>
            <a:ext cx="987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Have you ever heard this term? Any thoughts? </a:t>
            </a:r>
            <a:endParaRPr lang="en-US" sz="3200" b="1" dirty="0">
              <a:solidFill>
                <a:srgbClr val="FFC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6719" y="2865396"/>
            <a:ext cx="8388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Associative Property- </a:t>
            </a:r>
          </a:p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way the numbers are </a:t>
            </a:r>
          </a:p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grouped (teamed up) </a:t>
            </a:r>
          </a:p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does not affect the product (final score)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* Hint: parentheses first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993" y="568842"/>
            <a:ext cx="9543197" cy="34616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Whole Team-</a:t>
            </a:r>
            <a:b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Practice Drills</a:t>
            </a: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2 X (4 X 3) = 3 X (4 X 2)</a:t>
            </a:r>
            <a:endParaRPr lang="en-US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0236" y="2675530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1 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7213" y="2676693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2 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70987" y="3988083"/>
            <a:ext cx="497103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87637" y="3961444"/>
            <a:ext cx="637310" cy="5877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836384" y="3946162"/>
            <a:ext cx="497103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639962" y="3912964"/>
            <a:ext cx="499022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70987" y="4599353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12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0253" y="4474074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8727" y="4599353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 X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60544" y="4500666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X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7141" y="4599353"/>
            <a:ext cx="327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Final score: 24 = 24</a:t>
            </a:r>
            <a:endParaRPr lang="en-US" sz="4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993" y="568842"/>
            <a:ext cx="9543197" cy="34616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Whole Team-</a:t>
            </a:r>
            <a:b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Practice Drills</a:t>
            </a: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5 X (1 X 4) = 1 X (5 X 4)</a:t>
            </a:r>
            <a:endParaRPr lang="en-US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0236" y="2675530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7213" y="2676693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2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70987" y="3988083"/>
            <a:ext cx="497103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87637" y="3961444"/>
            <a:ext cx="637310" cy="5877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836384" y="3946162"/>
            <a:ext cx="497103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639962" y="3912964"/>
            <a:ext cx="499022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70987" y="4599353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0253" y="4474074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20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8727" y="4599353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 </a:t>
            </a:r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60544" y="4500666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 </a:t>
            </a:r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7141" y="4599353"/>
            <a:ext cx="327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Final score: </a:t>
            </a:r>
            <a:r>
              <a:rPr lang="en-US" sz="4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20 </a:t>
            </a:r>
            <a:r>
              <a:rPr lang="en-US" sz="4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= </a:t>
            </a:r>
            <a:r>
              <a:rPr lang="en-US" sz="4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20</a:t>
            </a:r>
            <a:endParaRPr lang="en-US" sz="4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993" y="568842"/>
            <a:ext cx="9543197" cy="34616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Whole Team-</a:t>
            </a:r>
            <a:b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Practice Drills</a:t>
            </a: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2 X (5 X 6) = 6 X (2 X 5)</a:t>
            </a:r>
            <a:endParaRPr lang="en-US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0236" y="2675530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7213" y="2676693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2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70987" y="3988083"/>
            <a:ext cx="497103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87637" y="3961444"/>
            <a:ext cx="637310" cy="5877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836384" y="3946162"/>
            <a:ext cx="497103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639962" y="3912964"/>
            <a:ext cx="499022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70987" y="4599353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30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0253" y="4474074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10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8727" y="4599353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60544" y="4500666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X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7141" y="4599353"/>
            <a:ext cx="327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Final score: </a:t>
            </a:r>
            <a:r>
              <a:rPr lang="en-US" sz="4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60 = 60</a:t>
            </a:r>
            <a:endParaRPr lang="en-US" sz="4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993" y="568842"/>
            <a:ext cx="9543197" cy="34616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Whole Team-</a:t>
            </a:r>
            <a:b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Practice Drills</a:t>
            </a:r>
            <a: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 smtClean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3 X (2 X 6) = 6 X (3 X 2)</a:t>
            </a:r>
            <a:endParaRPr lang="en-US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0236" y="2675530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7213" y="2676693"/>
            <a:ext cx="383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Team 2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70987" y="3988083"/>
            <a:ext cx="497103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87637" y="3961444"/>
            <a:ext cx="637310" cy="5877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836384" y="3946162"/>
            <a:ext cx="497103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639962" y="3912964"/>
            <a:ext cx="499022" cy="5611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70987" y="4599353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50253" y="4474074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  <a:endParaRPr lang="en-US" sz="32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8727" y="4599353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</a:t>
            </a:r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7361" y="4507272"/>
            <a:ext cx="107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</a:t>
            </a:r>
            <a:r>
              <a:rPr lang="en-US" sz="32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7141" y="4599353"/>
            <a:ext cx="327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Final score: </a:t>
            </a:r>
            <a:r>
              <a:rPr lang="en-US" sz="4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36 </a:t>
            </a:r>
            <a:r>
              <a:rPr lang="en-US" sz="4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= </a:t>
            </a:r>
            <a:r>
              <a:rPr lang="en-US" sz="4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36</a:t>
            </a:r>
            <a:endParaRPr lang="en-US" sz="4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602" y="553431"/>
            <a:ext cx="11447318" cy="2387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Tip-Off-Teammate Time </a:t>
            </a:r>
            <a:br>
              <a:rPr lang="en-US" sz="66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</a:br>
            <a:endParaRPr lang="en-US" sz="66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7175" y="2389109"/>
            <a:ext cx="4786745" cy="165576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Try to score the correct answers with a partner </a:t>
            </a:r>
            <a:endParaRPr lang="en-US" sz="5400" dirty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311</Words>
  <PresentationFormat>Widescreen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LLElementary</vt:lpstr>
      <vt:lpstr>Times New Roman</vt:lpstr>
      <vt:lpstr>Calibri Light</vt:lpstr>
      <vt:lpstr>Arial</vt:lpstr>
      <vt:lpstr>Office Theme</vt:lpstr>
      <vt:lpstr>Associative Property of Multiplication All-Star PowerPoint</vt:lpstr>
      <vt:lpstr>Learning Target: I can use models and equations to answer questions about the associative property of multiplication. </vt:lpstr>
      <vt:lpstr>Basketball Drill Time Vocabulary Review-  What is an equation?   What are factors?    What is a product? </vt:lpstr>
      <vt:lpstr>Assisting with the Associative Property!  What is the Associative Property?       </vt:lpstr>
      <vt:lpstr>  Whole Team- Practice Drills   2 X (4 X 3) = 3 X (4 X 2)</vt:lpstr>
      <vt:lpstr>  Whole Team- Practice Drills   5 X (1 X 4) = 1 X (5 X 4)</vt:lpstr>
      <vt:lpstr>  Whole Team- Practice Drills   2 X (5 X 6) = 6 X (2 X 5)</vt:lpstr>
      <vt:lpstr>  Whole Team- Practice Drills   3 X (2 X 6) = 6 X (3 X 2)</vt:lpstr>
      <vt:lpstr>Tip-Off-Teammate Time  </vt:lpstr>
      <vt:lpstr>  Tip-Off- Teammate Time Try This 1    (4 X 2) X 4 = 2 X (4 X 4)</vt:lpstr>
      <vt:lpstr>  Tip-Off- Teammate Time Try This 2    5 X (1 X 7) = 7 X (1 X 5)</vt:lpstr>
      <vt:lpstr>  Tip-Off- Teammate Time Try This 3    10 X (1 X 8) = 8 X (1 X 10)</vt:lpstr>
      <vt:lpstr>  Tip-Off- Teammate Time Try This 4    7 X (2 X 3) = 2 X (7 X 3)</vt:lpstr>
      <vt:lpstr>On the Court: True Or False    YOU MAKE THE CALL! </vt:lpstr>
      <vt:lpstr>    </vt:lpstr>
      <vt:lpstr>    </vt:lpstr>
      <vt:lpstr>    </vt:lpstr>
      <vt:lpstr>    </vt:lpstr>
      <vt:lpstr>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2015-02-22T16:38:17Z</dcterms:created>
  <dcterms:modified xsi:type="dcterms:W3CDTF">2015-03-02T05:38:52Z</dcterms:modified>
</cp:coreProperties>
</file>