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LLElementary" panose="02000603000000000000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0B0D-2F6D-45B2-9272-0F0489FA8AD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3DC3-213E-456C-B7EE-A94648A8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0B0D-2F6D-45B2-9272-0F0489FA8AD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3DC3-213E-456C-B7EE-A94648A8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Ready-Lessons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://www.teacherspayteachers.com/Store/Zip-a-dee-doo-dah-Designs" TargetMode="External"/><Relationship Id="rId7" Type="http://schemas.openxmlformats.org/officeDocument/2006/relationships/hyperlink" Target="http://www.teacherspayteachers.com/Store/Krista-Wallden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www.teacherspayteachers.com/Store/Lovin-Lit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://www.teacherspayteachers.com/Store/Fun-For-Lear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214" y="1128592"/>
            <a:ext cx="8809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Get your swimming gear on…  </a:t>
            </a:r>
            <a:r>
              <a:rPr lang="en-US" sz="4800" dirty="0">
                <a:latin typeface="LLElementary" panose="02000603000000000000" pitchFamily="2" charset="0"/>
                <a:ea typeface="LLElementary" panose="02000603000000000000" pitchFamily="2" charset="0"/>
              </a:rPr>
              <a:t>W</a:t>
            </a:r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e are going to </a:t>
            </a:r>
            <a:endParaRPr lang="en-US" sz="48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DIVE INTO LEARNING</a:t>
            </a:r>
          </a:p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WITH THE COMMUTATIVE PROPERTY!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5363" y="1198265"/>
            <a:ext cx="948723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NOW YOUR TURN…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Find the missing factor in the following problems.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READY, SET, DIVE 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into what you have learned 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to catch the correct answer! </a:t>
            </a:r>
            <a:endParaRPr lang="en-US" sz="3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110" y="670892"/>
            <a:ext cx="111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Fill in the Blank: 5 X </a:t>
            </a:r>
            <a:r>
              <a:rPr lang="en-US" sz="28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</a:t>
            </a:r>
            <a:r>
              <a:rPr lang="en-US" sz="28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= ___ X 5 ?</a:t>
            </a: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966" y="3130013"/>
            <a:ext cx="2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Five rows of three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 X 3 = 15</a:t>
            </a:r>
            <a:endParaRPr lang="en-US" sz="2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1301" y="13555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hree rows of five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= 15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1835" y="5431494"/>
            <a:ext cx="7887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The answer is 3, I know this because 3 x 5 is fifteen.  I used arrays and fact families to help me!</a:t>
            </a:r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8058" y="3275757"/>
            <a:ext cx="173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?</a:t>
            </a:r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5</a:t>
            </a:r>
            <a:endParaRPr lang="en-US" sz="4400" b="1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6117" y="2783945"/>
            <a:ext cx="1869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5 X 3</a:t>
            </a:r>
            <a:endParaRPr lang="en-US" sz="4400" b="1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8360" y="1304252"/>
            <a:ext cx="2289053" cy="1365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893" y="2001839"/>
            <a:ext cx="2289053" cy="13655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13840" y="63501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33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110" y="670892"/>
            <a:ext cx="111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Fill in the Blank: 8 X 4 = ___ X </a:t>
            </a:r>
            <a:r>
              <a:rPr lang="en-US" sz="28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r>
              <a:rPr lang="en-US" sz="28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?</a:t>
            </a: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8028" y="3490624"/>
            <a:ext cx="2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rows of </a:t>
            </a:r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endParaRPr lang="en-US" sz="2000" dirty="0" smtClean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= 32</a:t>
            </a:r>
            <a:endParaRPr lang="en-US" sz="2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1940" y="13555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rows of </a:t>
            </a:r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endParaRPr lang="en-US" dirty="0" smtClean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 X </a:t>
            </a:r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= 32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1835" y="5431494"/>
            <a:ext cx="7887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The answer is 4, I know this because 4 x 8 is thirty-two.  I used arrays and fact families to help me!</a:t>
            </a:r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7280" y="2894211"/>
            <a:ext cx="1869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 X 4</a:t>
            </a:r>
            <a:endParaRPr lang="en-US" sz="4400" b="1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6070" y="3391762"/>
            <a:ext cx="173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?</a:t>
            </a:r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4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97" y="1531874"/>
            <a:ext cx="2690847" cy="1840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3533" y="2446554"/>
            <a:ext cx="2690847" cy="1840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13840" y="63501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endParaRPr lang="en-US" sz="2800" dirty="0">
              <a:solidFill>
                <a:srgbClr val="92D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110" y="670892"/>
            <a:ext cx="111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Fill in the Blank: 2 X 9 = ___ X 2 ?</a:t>
            </a: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289" y="2924988"/>
            <a:ext cx="2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Two rows of nine 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9 = 18</a:t>
            </a:r>
            <a:endParaRPr lang="en-US" sz="2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1301" y="13555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Nine rows of two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2 = 18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1" y="5431494"/>
            <a:ext cx="8324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The answer is 9, I know this because 9 x 2 is eighteen.  I used arrays and fact families to help me!</a:t>
            </a:r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0" y="1858962"/>
            <a:ext cx="2773897" cy="914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2352" y="2981457"/>
            <a:ext cx="2773897" cy="9144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43535" y="3379774"/>
            <a:ext cx="173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?</a:t>
            </a:r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4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4554" y="2894211"/>
            <a:ext cx="1869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2 X 9</a:t>
            </a:r>
            <a:endParaRPr lang="en-US" sz="4400" b="1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3840" y="63501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535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110" y="670892"/>
            <a:ext cx="111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Fill in the Blank: 6 X 4 = ___ X </a:t>
            </a:r>
            <a:r>
              <a:rPr lang="en-US" sz="28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</a:t>
            </a:r>
            <a:r>
              <a:rPr lang="en-US" sz="2800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?</a:t>
            </a: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939" y="3414099"/>
            <a:ext cx="2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Six rows of four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</a:t>
            </a:r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= 24</a:t>
            </a:r>
            <a:endParaRPr lang="en-US" sz="2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1301" y="13555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rows of </a:t>
            </a:r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</a:t>
            </a:r>
            <a:endParaRPr lang="en-US" dirty="0" smtClean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6 = 24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431494"/>
            <a:ext cx="8815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The answer is 4, I know this because 4 x 6 is twenty-four.  I used arrays and fact families to help me!</a:t>
            </a:r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437" y="1093743"/>
            <a:ext cx="2743206" cy="1825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39" y="2001839"/>
            <a:ext cx="2743206" cy="1825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7280" y="2894211"/>
            <a:ext cx="1869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X </a:t>
            </a:r>
            <a:r>
              <a:rPr lang="en-US" sz="4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6070" y="3391762"/>
            <a:ext cx="173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?</a:t>
            </a:r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6</a:t>
            </a:r>
            <a:endParaRPr lang="en-US" sz="4400" b="1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3840" y="63501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68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0671" y="706864"/>
            <a:ext cx="969732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REMINDER:</a:t>
            </a:r>
            <a:endParaRPr lang="en-US" sz="3200" dirty="0">
              <a:solidFill>
                <a:srgbClr val="FFC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JUST FLIP THE FACTS!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0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0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0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0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0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KEEP ON FLIP FLOPPING THE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FACT FAMILIES!  </a:t>
            </a:r>
            <a:endParaRPr lang="en-US" sz="4000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979375">
            <a:off x="1321" y="1231080"/>
            <a:ext cx="35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X 3 = 3 X 6</a:t>
            </a:r>
            <a:endParaRPr lang="en-US" sz="3600" b="1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73805">
            <a:off x="8272673" y="1231081"/>
            <a:ext cx="35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 X </a:t>
            </a:r>
            <a:r>
              <a:rPr lang="en-US" sz="36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8</a:t>
            </a:r>
            <a:r>
              <a:rPr lang="en-US" sz="36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= 8 X 9</a:t>
            </a:r>
            <a:endParaRPr lang="en-US" sz="3600" b="1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2778" y="786139"/>
            <a:ext cx="92152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Quick Check Time: </a:t>
            </a:r>
          </a:p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Show what you know</a:t>
            </a: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            or          False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7438" y="785882"/>
            <a:ext cx="9215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 X 4 = 7 X 4</a:t>
            </a: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or         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5936" y="5336066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endParaRPr lang="en-US" sz="48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7216" y="5329217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endParaRPr lang="en-US" sz="48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2172" y="1855549"/>
            <a:ext cx="355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24 = 28</a:t>
            </a:r>
            <a:endParaRPr lang="en-US" sz="72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95" y="2095342"/>
            <a:ext cx="4041998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7438" y="785882"/>
            <a:ext cx="9215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</a:t>
            </a:r>
            <a:r>
              <a:rPr lang="en-US" sz="72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2 = 2 X 6</a:t>
            </a: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or         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5936" y="5336066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7216" y="5329217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6436" y="1557368"/>
            <a:ext cx="355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12 = 12</a:t>
            </a:r>
            <a:endParaRPr lang="en-US" sz="72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65" y="1972651"/>
            <a:ext cx="4041998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7438" y="785882"/>
            <a:ext cx="9215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 X 3 = 7 X 7</a:t>
            </a: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or         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5936" y="5336066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7216" y="5329217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6436" y="1557368"/>
            <a:ext cx="355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21 = 49</a:t>
            </a:r>
            <a:endParaRPr lang="en-US" sz="72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61" y="2040891"/>
            <a:ext cx="4041998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2135" y="1439674"/>
            <a:ext cx="92152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Learning Target: </a:t>
            </a:r>
          </a:p>
          <a:p>
            <a:pPr algn="ctr"/>
            <a:r>
              <a:rPr lang="en-US" sz="4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I can apply the commutative property of multiplication to help me multiply. </a:t>
            </a:r>
            <a:endParaRPr lang="en-US" sz="48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7438" y="785882"/>
            <a:ext cx="9215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</a:t>
            </a:r>
            <a:r>
              <a:rPr lang="en-US" sz="72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7200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9</a:t>
            </a:r>
            <a:r>
              <a:rPr lang="en-US" sz="72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= 6 X 6</a:t>
            </a: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or         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5936" y="5336066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7216" y="5329217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6436" y="1557368"/>
            <a:ext cx="355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54 = 36</a:t>
            </a:r>
            <a:endParaRPr lang="en-US" sz="72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1" y="2041480"/>
            <a:ext cx="4041998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7438" y="785882"/>
            <a:ext cx="9215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 X 8 = 8 X 5</a:t>
            </a: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4800" dirty="0" smtClean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or         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5936" y="5336066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True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7216" y="5329217"/>
            <a:ext cx="314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False</a:t>
            </a:r>
            <a:endParaRPr lang="en-US" sz="48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6436" y="1557368"/>
            <a:ext cx="355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40 = 40</a:t>
            </a:r>
            <a:endParaRPr lang="en-US" sz="72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65" y="1945355"/>
            <a:ext cx="4041998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797806"/>
            <a:ext cx="96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Thank You</a:t>
            </a:r>
            <a: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Thank you for purchasing this product. To see more of my products please visit my Teachers Pay Teachers Store at </a:t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http://www.teacherspayteachers.com/Store/Ready-Lessons</a:t>
            </a: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The purchaser of the license may use this product for personal use and for their own classroom only.</a:t>
            </a:r>
            <a:endParaRPr lang="en-US" sz="2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797806"/>
            <a:ext cx="9674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Credits</a:t>
            </a:r>
            <a: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endParaRPr lang="en-US" sz="24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07" y="2022997"/>
            <a:ext cx="1250423" cy="1360182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00" y="2130329"/>
            <a:ext cx="1108891" cy="1108891"/>
          </a:xfrm>
          <a:prstGeom prst="rect">
            <a:avLst/>
          </a:prstGeom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85" y="2172533"/>
            <a:ext cx="1250466" cy="1126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7843" y="3883189"/>
            <a:ext cx="80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>
                <a:latin typeface="LLElementary" panose="02000603000000000000" pitchFamily="2" charset="0"/>
                <a:ea typeface="LLElementary" panose="02000603000000000000" pitchFamily="2" charset="0"/>
              </a:rPr>
              <a:t>Heather Ayers, Fun for Learning</a:t>
            </a:r>
          </a:p>
          <a:p>
            <a:pPr algn="ctr"/>
            <a:r>
              <a:rPr lang="en-US" u="sng" spc="100">
                <a:latin typeface="LLElementary" panose="02000603000000000000" pitchFamily="2" charset="0"/>
                <a:ea typeface="LLElementary" panose="02000603000000000000" pitchFamily="2" charset="0"/>
                <a:hlinkClick r:id="rId9"/>
              </a:rPr>
              <a:t>http://www.teacherspayteachers.com/Store/Fun-For-Learning</a:t>
            </a:r>
            <a:endParaRPr lang="en-US" u="sng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518" y="812750"/>
            <a:ext cx="82167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Table Talk Time!</a:t>
            </a:r>
          </a:p>
          <a:p>
            <a:pPr algn="ctr"/>
            <a:endParaRPr lang="en-US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40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Let’s Review some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MULTIPLICATION MATH VOCABULARY:</a:t>
            </a:r>
          </a:p>
          <a:p>
            <a:pPr algn="ctr"/>
            <a:endParaRPr lang="en-US" sz="36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What are factors?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What is a product? </a:t>
            </a:r>
            <a:endParaRPr lang="en-US" sz="36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220" y="860170"/>
            <a:ext cx="117275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SPLASH!  RIGHT ON...</a:t>
            </a:r>
            <a:endParaRPr lang="en-US" sz="4000" b="1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FACTORS are the numbers you multiply to get the PRODUCT(the answer to a multiplication equation).</a:t>
            </a:r>
            <a:endParaRPr lang="en-US" sz="3400" dirty="0">
              <a:solidFill>
                <a:schemeClr val="accent1">
                  <a:lumMod val="75000"/>
                </a:schemeClr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    For example: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X 8 = 24</a:t>
            </a:r>
          </a:p>
          <a:p>
            <a:endParaRPr lang="en-US" sz="3400" dirty="0">
              <a:solidFill>
                <a:schemeClr val="accent1">
                  <a:lumMod val="75000"/>
                </a:schemeClr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endParaRPr lang="en-US" sz="3400" dirty="0">
              <a:solidFill>
                <a:schemeClr val="accent1">
                  <a:lumMod val="75000"/>
                </a:schemeClr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480790" y="3908031"/>
            <a:ext cx="532262" cy="409385"/>
          </a:xfrm>
          <a:prstGeom prst="straightConnector1">
            <a:avLst/>
          </a:prstGeom>
          <a:ln w="539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514016" y="3871038"/>
            <a:ext cx="489045" cy="403131"/>
          </a:xfrm>
          <a:prstGeom prst="straightConnector1">
            <a:avLst/>
          </a:prstGeom>
          <a:ln w="539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4727" y="4392576"/>
            <a:ext cx="165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FACTORS</a:t>
            </a:r>
            <a:endParaRPr lang="en-US" sz="2400" b="1" dirty="0">
              <a:solidFill>
                <a:srgbClr val="92D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0526" y="4127836"/>
            <a:ext cx="165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PRODUCT</a:t>
            </a:r>
            <a:endParaRPr lang="en-US" sz="2400" b="1" dirty="0">
              <a:solidFill>
                <a:srgbClr val="7030A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576398" y="3792820"/>
            <a:ext cx="528256" cy="351706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639" y="1030288"/>
            <a:ext cx="105019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So let’s think about this- Finish this sentence</a:t>
            </a:r>
          </a:p>
          <a:p>
            <a:pPr algn="ctr"/>
            <a:r>
              <a:rPr lang="en-US" sz="36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The commutative property is….</a:t>
            </a:r>
          </a:p>
          <a:p>
            <a:pPr algn="ctr"/>
            <a:endParaRPr lang="en-US" sz="36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__________________________________</a:t>
            </a:r>
          </a:p>
          <a:p>
            <a:pPr algn="ctr"/>
            <a:endParaRPr lang="en-US" sz="36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________________________________</a:t>
            </a:r>
          </a:p>
          <a:p>
            <a:r>
              <a:rPr lang="en-US" sz="3600" dirty="0" smtClean="0">
                <a:solidFill>
                  <a:schemeClr val="accent6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*Hint- Here is an example of the property in ACTION:</a:t>
            </a:r>
          </a:p>
          <a:p>
            <a:pPr algn="ctr"/>
            <a:r>
              <a:rPr lang="en-US" sz="3600" dirty="0" smtClean="0">
                <a:solidFill>
                  <a:schemeClr val="accent6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 X 4 = 4 X 2</a:t>
            </a:r>
            <a:endParaRPr lang="en-US" sz="3600" dirty="0">
              <a:solidFill>
                <a:schemeClr val="accent6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827" y="2074413"/>
            <a:ext cx="10276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when you change the order of the factors in a 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multiplication problem and  get the same answer. </a:t>
            </a:r>
            <a:endParaRPr lang="en-US" sz="3200" b="1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896" y="664685"/>
            <a:ext cx="106043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The commutative property involves “flip flopping” 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the factors to get the same product.  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So let’s put our FLIP FLOPS into action!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Try this 1:</a:t>
            </a: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2667" y="3752444"/>
            <a:ext cx="1869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4 X 5</a:t>
            </a:r>
            <a:endParaRPr lang="en-US" sz="4400" b="1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6204" y="3316437"/>
            <a:ext cx="173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5 X </a:t>
            </a:r>
            <a:r>
              <a:rPr lang="en-US" sz="4400" b="1" dirty="0">
                <a:latin typeface="LLElementary" panose="02000603000000000000" pitchFamily="2" charset="0"/>
                <a:ea typeface="LLElementary" panose="02000603000000000000" pitchFamily="2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224" y="3628782"/>
            <a:ext cx="2298197" cy="183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792" y="2863859"/>
            <a:ext cx="2298197" cy="1831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872" y="4954230"/>
            <a:ext cx="2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Fives rows of four 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 X 4 = 20</a:t>
            </a:r>
            <a:endParaRPr lang="en-US" sz="2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3780" y="29474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Four </a:t>
            </a:r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rows of 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five </a:t>
            </a:r>
            <a:endParaRPr lang="en-US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 </a:t>
            </a:r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5 </a:t>
            </a:r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= 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54872" y="5540984"/>
            <a:ext cx="7887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The evidence supports the commutative property</a:t>
            </a:r>
          </a:p>
          <a:p>
            <a:pPr algn="ctr"/>
            <a:r>
              <a:rPr lang="en-US" sz="24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that 5 X 4 and 4 X 5 both equal 20</a:t>
            </a:r>
            <a:r>
              <a:rPr lang="en-US" sz="20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!</a:t>
            </a:r>
            <a:endParaRPr lang="en-US" sz="20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110" y="670892"/>
            <a:ext cx="11167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Try this 2: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Does </a:t>
            </a:r>
            <a:r>
              <a:rPr lang="en-US" sz="2800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7 = </a:t>
            </a:r>
            <a:r>
              <a:rPr lang="en-US" sz="2800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r>
              <a:rPr lang="en-US" sz="2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2800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?</a:t>
            </a: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567" y="2885890"/>
            <a:ext cx="2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One row of Seven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 X </a:t>
            </a:r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= 7</a:t>
            </a:r>
            <a:endParaRPr lang="en-US" sz="2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1301" y="13555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Seven rows of One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 X 1 = 7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387" y="5493964"/>
            <a:ext cx="7887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The evidence supports the commutative property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That </a:t>
            </a:r>
            <a:r>
              <a:rPr lang="en-US" sz="2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2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= </a:t>
            </a:r>
            <a:r>
              <a:rPr lang="en-US" sz="2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2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.  They both equal 7!</a:t>
            </a:r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6189" y="3033604"/>
            <a:ext cx="1869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1</a:t>
            </a:r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4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6065" y="3518225"/>
            <a:ext cx="173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1</a:t>
            </a:r>
            <a:endParaRPr lang="en-US" sz="4400" b="1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6" y="2165797"/>
            <a:ext cx="3206503" cy="445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8733" y="3474127"/>
            <a:ext cx="3206503" cy="4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110" y="670892"/>
            <a:ext cx="11167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Try this 3:</a:t>
            </a:r>
          </a:p>
          <a:p>
            <a:pPr algn="ctr"/>
            <a:r>
              <a:rPr lang="en-US" sz="2800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Does 7 X 6 = 6 X 7 ?</a:t>
            </a: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300" y="3697906"/>
            <a:ext cx="2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Seven rows of six 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6 = 42</a:t>
            </a:r>
            <a:endParaRPr lang="en-US" sz="2000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1301" y="13555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Six rows </a:t>
            </a:r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of 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seven </a:t>
            </a:r>
            <a:endParaRPr lang="en-US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X 7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= </a:t>
            </a:r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42</a:t>
            </a:r>
            <a:endParaRPr lang="en-US" dirty="0">
              <a:solidFill>
                <a:srgbClr val="00B05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387" y="5493964"/>
            <a:ext cx="7887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The evidence supports the commutative property</a:t>
            </a:r>
          </a:p>
          <a:p>
            <a:pPr algn="ctr"/>
            <a:r>
              <a:rPr lang="en-US" sz="24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That 7 X 6 = 6 X 7.  They both equal 42!</a:t>
            </a:r>
            <a:endParaRPr lang="en-US" sz="20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6439" y="3438244"/>
            <a:ext cx="173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LLElementary" panose="02000603000000000000" pitchFamily="2" charset="0"/>
                <a:ea typeface="LLElementary" panose="02000603000000000000" pitchFamily="2" charset="0"/>
              </a:rPr>
              <a:t>6</a:t>
            </a:r>
            <a:r>
              <a:rPr lang="en-US" sz="44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 X </a:t>
            </a:r>
            <a:r>
              <a:rPr lang="en-US" sz="4400" b="1" dirty="0"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1440" y="2983531"/>
            <a:ext cx="1869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LLElementary" panose="02000603000000000000" pitchFamily="2" charset="0"/>
                <a:ea typeface="LLElementary" panose="02000603000000000000" pitchFamily="2" charset="0"/>
              </a:rPr>
              <a:t>7</a:t>
            </a:r>
            <a:r>
              <a:rPr lang="en-US" sz="4400" b="1" dirty="0" smtClean="0">
                <a:latin typeface="LLElementary" panose="02000603000000000000" pitchFamily="2" charset="0"/>
                <a:ea typeface="LLElementary" panose="02000603000000000000" pitchFamily="2" charset="0"/>
              </a:rPr>
              <a:t> X 6</a:t>
            </a:r>
            <a:endParaRPr lang="en-US" sz="4400" b="1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472" y="714803"/>
            <a:ext cx="3206503" cy="2743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94663" y="2035791"/>
            <a:ext cx="2819625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110" y="670892"/>
            <a:ext cx="11167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Try this 4: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Does 2 X </a:t>
            </a:r>
            <a:r>
              <a:rPr lang="en-US" sz="2800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= 3 X 2 ?</a:t>
            </a: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800" dirty="0" smtClean="0">
              <a:solidFill>
                <a:srgbClr val="00B0F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966" y="3130013"/>
            <a:ext cx="26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Two rows of Three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  <a:r>
              <a:rPr lang="en-US" sz="2000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 X 3 = </a:t>
            </a:r>
            <a:r>
              <a:rPr lang="en-US" sz="2000" dirty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1301" y="13555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Three rows of Two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X 2 = 6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387" y="5493964"/>
            <a:ext cx="7887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The evidence supports the commutative property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That 2 X 3 = 3 X 2.  They both equal 6!</a:t>
            </a:r>
            <a:endParaRPr lang="en-US" sz="2000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42" y="1801653"/>
            <a:ext cx="1743090" cy="1160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91484" y="2291172"/>
            <a:ext cx="1743090" cy="11607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17525" y="3017924"/>
            <a:ext cx="1869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 X 3</a:t>
            </a:r>
            <a:endParaRPr lang="en-US" sz="4400" b="1" dirty="0">
              <a:solidFill>
                <a:prstClr val="black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3814" y="3518225"/>
            <a:ext cx="173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3 X </a:t>
            </a:r>
            <a:r>
              <a:rPr lang="en-US" sz="4400" b="1" dirty="0">
                <a:solidFill>
                  <a:prstClr val="black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46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787</Words>
  <PresentationFormat>Widescreen</PresentationFormat>
  <Paragraphs>192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Arial</vt:lpstr>
      <vt:lpstr>Times New Roman</vt:lpstr>
      <vt:lpstr>Calibri Light</vt:lpstr>
      <vt:lpstr>LLElementary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2015-02-25T05:45:38Z</dcterms:created>
  <dcterms:modified xsi:type="dcterms:W3CDTF">2015-02-25T07:39:38Z</dcterms:modified>
</cp:coreProperties>
</file>