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90" r:id="rId2"/>
    <p:sldId id="257" r:id="rId3"/>
    <p:sldId id="258" r:id="rId4"/>
    <p:sldId id="261" r:id="rId5"/>
    <p:sldId id="260" r:id="rId6"/>
    <p:sldId id="278" r:id="rId7"/>
    <p:sldId id="279" r:id="rId8"/>
    <p:sldId id="284" r:id="rId9"/>
    <p:sldId id="285" r:id="rId10"/>
    <p:sldId id="276" r:id="rId11"/>
    <p:sldId id="277" r:id="rId12"/>
    <p:sldId id="280" r:id="rId13"/>
    <p:sldId id="289" r:id="rId14"/>
    <p:sldId id="282" r:id="rId15"/>
    <p:sldId id="283" r:id="rId16"/>
    <p:sldId id="271" r:id="rId17"/>
    <p:sldId id="268" r:id="rId18"/>
    <p:sldId id="270" r:id="rId19"/>
    <p:sldId id="269" r:id="rId20"/>
    <p:sldId id="272" r:id="rId21"/>
    <p:sldId id="273" r:id="rId22"/>
    <p:sldId id="274" r:id="rId23"/>
    <p:sldId id="275" r:id="rId24"/>
    <p:sldId id="286" r:id="rId25"/>
    <p:sldId id="288" r:id="rId26"/>
  </p:sldIdLst>
  <p:sldSz cx="12192000" cy="6858000"/>
  <p:notesSz cx="6858000" cy="9144000"/>
  <p:embeddedFontLst>
    <p:embeddedFont>
      <p:font typeface="Calibri Light" panose="020F0302020204030204" pitchFamily="34" charset="0"/>
      <p:regular r:id="rId27"/>
      <p:italic r:id="rId28"/>
    </p:embeddedFont>
    <p:embeddedFont>
      <p:font typeface="LLElementaryDots" panose="02000603000000000000" pitchFamily="2" charset="0"/>
      <p:regular r:id="rId29"/>
    </p:embeddedFont>
    <p:embeddedFont>
      <p:font typeface="LLElementary" panose="02000603000000000000" pitchFamily="2" charset="0"/>
      <p:regular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343087-EDD1-4D1C-84D0-CA9701A217A1}"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09EFC-4CB4-4251-A5CB-B54BA493FD86}" type="slidenum">
              <a:rPr lang="en-US" smtClean="0"/>
              <a:t>‹#›</a:t>
            </a:fld>
            <a:endParaRPr lang="en-US"/>
          </a:p>
        </p:txBody>
      </p:sp>
    </p:spTree>
    <p:extLst>
      <p:ext uri="{BB962C8B-B14F-4D97-AF65-F5344CB8AC3E}">
        <p14:creationId xmlns:p14="http://schemas.microsoft.com/office/powerpoint/2010/main" val="2427256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43087-EDD1-4D1C-84D0-CA9701A217A1}"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09EFC-4CB4-4251-A5CB-B54BA493FD86}" type="slidenum">
              <a:rPr lang="en-US" smtClean="0"/>
              <a:t>‹#›</a:t>
            </a:fld>
            <a:endParaRPr lang="en-US"/>
          </a:p>
        </p:txBody>
      </p:sp>
    </p:spTree>
    <p:extLst>
      <p:ext uri="{BB962C8B-B14F-4D97-AF65-F5344CB8AC3E}">
        <p14:creationId xmlns:p14="http://schemas.microsoft.com/office/powerpoint/2010/main" val="2950216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43087-EDD1-4D1C-84D0-CA9701A217A1}"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09EFC-4CB4-4251-A5CB-B54BA493FD86}" type="slidenum">
              <a:rPr lang="en-US" smtClean="0"/>
              <a:t>‹#›</a:t>
            </a:fld>
            <a:endParaRPr lang="en-US"/>
          </a:p>
        </p:txBody>
      </p:sp>
    </p:spTree>
    <p:extLst>
      <p:ext uri="{BB962C8B-B14F-4D97-AF65-F5344CB8AC3E}">
        <p14:creationId xmlns:p14="http://schemas.microsoft.com/office/powerpoint/2010/main" val="68693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43087-EDD1-4D1C-84D0-CA9701A217A1}"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09EFC-4CB4-4251-A5CB-B54BA493FD86}" type="slidenum">
              <a:rPr lang="en-US" smtClean="0"/>
              <a:t>‹#›</a:t>
            </a:fld>
            <a:endParaRPr lang="en-US"/>
          </a:p>
        </p:txBody>
      </p:sp>
    </p:spTree>
    <p:extLst>
      <p:ext uri="{BB962C8B-B14F-4D97-AF65-F5344CB8AC3E}">
        <p14:creationId xmlns:p14="http://schemas.microsoft.com/office/powerpoint/2010/main" val="293056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343087-EDD1-4D1C-84D0-CA9701A217A1}"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09EFC-4CB4-4251-A5CB-B54BA493FD86}" type="slidenum">
              <a:rPr lang="en-US" smtClean="0"/>
              <a:t>‹#›</a:t>
            </a:fld>
            <a:endParaRPr lang="en-US"/>
          </a:p>
        </p:txBody>
      </p:sp>
    </p:spTree>
    <p:extLst>
      <p:ext uri="{BB962C8B-B14F-4D97-AF65-F5344CB8AC3E}">
        <p14:creationId xmlns:p14="http://schemas.microsoft.com/office/powerpoint/2010/main" val="261220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343087-EDD1-4D1C-84D0-CA9701A217A1}"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09EFC-4CB4-4251-A5CB-B54BA493FD86}" type="slidenum">
              <a:rPr lang="en-US" smtClean="0"/>
              <a:t>‹#›</a:t>
            </a:fld>
            <a:endParaRPr lang="en-US"/>
          </a:p>
        </p:txBody>
      </p:sp>
    </p:spTree>
    <p:extLst>
      <p:ext uri="{BB962C8B-B14F-4D97-AF65-F5344CB8AC3E}">
        <p14:creationId xmlns:p14="http://schemas.microsoft.com/office/powerpoint/2010/main" val="218087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343087-EDD1-4D1C-84D0-CA9701A217A1}"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509EFC-4CB4-4251-A5CB-B54BA493FD86}" type="slidenum">
              <a:rPr lang="en-US" smtClean="0"/>
              <a:t>‹#›</a:t>
            </a:fld>
            <a:endParaRPr lang="en-US"/>
          </a:p>
        </p:txBody>
      </p:sp>
    </p:spTree>
    <p:extLst>
      <p:ext uri="{BB962C8B-B14F-4D97-AF65-F5344CB8AC3E}">
        <p14:creationId xmlns:p14="http://schemas.microsoft.com/office/powerpoint/2010/main" val="97897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343087-EDD1-4D1C-84D0-CA9701A217A1}"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509EFC-4CB4-4251-A5CB-B54BA493FD86}" type="slidenum">
              <a:rPr lang="en-US" smtClean="0"/>
              <a:t>‹#›</a:t>
            </a:fld>
            <a:endParaRPr lang="en-US"/>
          </a:p>
        </p:txBody>
      </p:sp>
    </p:spTree>
    <p:extLst>
      <p:ext uri="{BB962C8B-B14F-4D97-AF65-F5344CB8AC3E}">
        <p14:creationId xmlns:p14="http://schemas.microsoft.com/office/powerpoint/2010/main" val="3399074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43087-EDD1-4D1C-84D0-CA9701A217A1}"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509EFC-4CB4-4251-A5CB-B54BA493FD86}" type="slidenum">
              <a:rPr lang="en-US" smtClean="0"/>
              <a:t>‹#›</a:t>
            </a:fld>
            <a:endParaRPr lang="en-US"/>
          </a:p>
        </p:txBody>
      </p:sp>
    </p:spTree>
    <p:extLst>
      <p:ext uri="{BB962C8B-B14F-4D97-AF65-F5344CB8AC3E}">
        <p14:creationId xmlns:p14="http://schemas.microsoft.com/office/powerpoint/2010/main" val="50648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43087-EDD1-4D1C-84D0-CA9701A217A1}"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09EFC-4CB4-4251-A5CB-B54BA493FD86}" type="slidenum">
              <a:rPr lang="en-US" smtClean="0"/>
              <a:t>‹#›</a:t>
            </a:fld>
            <a:endParaRPr lang="en-US"/>
          </a:p>
        </p:txBody>
      </p:sp>
    </p:spTree>
    <p:extLst>
      <p:ext uri="{BB962C8B-B14F-4D97-AF65-F5344CB8AC3E}">
        <p14:creationId xmlns:p14="http://schemas.microsoft.com/office/powerpoint/2010/main" val="92363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43087-EDD1-4D1C-84D0-CA9701A217A1}"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09EFC-4CB4-4251-A5CB-B54BA493FD86}" type="slidenum">
              <a:rPr lang="en-US" smtClean="0"/>
              <a:t>‹#›</a:t>
            </a:fld>
            <a:endParaRPr lang="en-US"/>
          </a:p>
        </p:txBody>
      </p:sp>
    </p:spTree>
    <p:extLst>
      <p:ext uri="{BB962C8B-B14F-4D97-AF65-F5344CB8AC3E}">
        <p14:creationId xmlns:p14="http://schemas.microsoft.com/office/powerpoint/2010/main" val="64427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3087-EDD1-4D1C-84D0-CA9701A217A1}"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09EFC-4CB4-4251-A5CB-B54BA493FD86}" type="slidenum">
              <a:rPr lang="en-US" smtClean="0"/>
              <a:t>‹#›</a:t>
            </a:fld>
            <a:endParaRPr lang="en-US"/>
          </a:p>
        </p:txBody>
      </p:sp>
    </p:spTree>
    <p:extLst>
      <p:ext uri="{BB962C8B-B14F-4D97-AF65-F5344CB8AC3E}">
        <p14:creationId xmlns:p14="http://schemas.microsoft.com/office/powerpoint/2010/main" val="205432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teacherspayteachers.com/Store/Ready-Lessons" TargetMode="External"/><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6.png"/><Relationship Id="rId3" Type="http://schemas.openxmlformats.org/officeDocument/2006/relationships/hyperlink" Target="http://imlovinlit.blogspot.com/" TargetMode="External"/><Relationship Id="rId7" Type="http://schemas.openxmlformats.org/officeDocument/2006/relationships/hyperlink" Target="https://www.teacherspayteachers.com/Store/Lovin-Lit" TargetMode="External"/><Relationship Id="rId12" Type="http://schemas.openxmlformats.org/officeDocument/2006/relationships/hyperlink" Target="https://www.teacherspayteachers.com/Store/A-Sketchy-Guy" TargetMode="External"/><Relationship Id="rId2" Type="http://schemas.openxmlformats.org/officeDocument/2006/relationships/image" Target="../media/image23.JPG"/><Relationship Id="rId16"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hyperlink" Target="http://www.dancingcrayon.com/" TargetMode="External"/><Relationship Id="rId5" Type="http://schemas.openxmlformats.org/officeDocument/2006/relationships/hyperlink" Target="http://glittermeetsglue.com/" TargetMode="External"/><Relationship Id="rId15" Type="http://schemas.openxmlformats.org/officeDocument/2006/relationships/image" Target="../media/image28.jpeg"/><Relationship Id="rId10" Type="http://schemas.openxmlformats.org/officeDocument/2006/relationships/hyperlink" Target="http://www.teacherspayteachers.com/Store/Fun-For-Learning" TargetMode="External"/><Relationship Id="rId4" Type="http://schemas.openxmlformats.org/officeDocument/2006/relationships/hyperlink" Target="http://www.teacherspayteachers.com/Store/Krista-Wallden" TargetMode="External"/><Relationship Id="rId9" Type="http://schemas.openxmlformats.org/officeDocument/2006/relationships/hyperlink" Target="http://frompond.blogspot.com/" TargetMode="External"/><Relationship Id="rId1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86420" y="3062960"/>
            <a:ext cx="8665173" cy="2387600"/>
          </a:xfrm>
        </p:spPr>
        <p:txBody>
          <a:bodyPr>
            <a:noAutofit/>
          </a:bodyPr>
          <a:lstStyle/>
          <a:p>
            <a:r>
              <a:rPr lang="en-US" sz="6600" b="1" dirty="0" smtClean="0">
                <a:latin typeface="LLElementaryDots" panose="02000603000000000000" pitchFamily="2" charset="0"/>
                <a:ea typeface="LLElementaryDots" panose="02000603000000000000" pitchFamily="2" charset="0"/>
              </a:rPr>
              <a:t>Learning Target: </a:t>
            </a:r>
            <a:r>
              <a:rPr lang="en-US" sz="6600" dirty="0" smtClean="0">
                <a:latin typeface="LLElementaryDots" panose="02000603000000000000" pitchFamily="2" charset="0"/>
                <a:ea typeface="LLElementaryDots" panose="02000603000000000000" pitchFamily="2" charset="0"/>
              </a:rPr>
              <a:t/>
            </a:r>
            <a:br>
              <a:rPr lang="en-US" sz="6600" dirty="0" smtClean="0">
                <a:latin typeface="LLElementaryDots" panose="02000603000000000000" pitchFamily="2" charset="0"/>
                <a:ea typeface="LLElementaryDots" panose="02000603000000000000" pitchFamily="2" charset="0"/>
              </a:rPr>
            </a:br>
            <a:r>
              <a:rPr lang="en-US" sz="6600" dirty="0" smtClean="0">
                <a:latin typeface="LLElementaryDots" panose="02000603000000000000" pitchFamily="2" charset="0"/>
                <a:ea typeface="LLElementaryDots" panose="02000603000000000000" pitchFamily="2" charset="0"/>
              </a:rPr>
              <a:t>I can interpret products in multiplication. </a:t>
            </a:r>
            <a:endParaRPr lang="en-US" sz="6600" dirty="0">
              <a:latin typeface="LLElementaryDots" panose="02000603000000000000" pitchFamily="2" charset="0"/>
              <a:ea typeface="LLElementaryDots" panose="02000603000000000000" pitchFamily="2" charset="0"/>
            </a:endParaRPr>
          </a:p>
        </p:txBody>
      </p:sp>
    </p:spTree>
    <p:extLst>
      <p:ext uri="{BB962C8B-B14F-4D97-AF65-F5344CB8AC3E}">
        <p14:creationId xmlns:p14="http://schemas.microsoft.com/office/powerpoint/2010/main" val="2788252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2510" y="782280"/>
            <a:ext cx="10580914" cy="869558"/>
          </a:xfrm>
        </p:spPr>
        <p:txBody>
          <a:bodyPr>
            <a:noAutofit/>
          </a:bodyPr>
          <a:lstStyle/>
          <a:p>
            <a:r>
              <a:rPr lang="en-US" sz="4800" dirty="0" smtClean="0">
                <a:solidFill>
                  <a:srgbClr val="7030A0"/>
                </a:solidFill>
                <a:latin typeface="LLElementaryDots" panose="02000603000000000000" pitchFamily="2" charset="0"/>
                <a:ea typeface="LLElementaryDots" panose="02000603000000000000" pitchFamily="2" charset="0"/>
              </a:rPr>
              <a:t>Okay! Let’s try another one:</a:t>
            </a: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
        <p:nvSpPr>
          <p:cNvPr id="15" name="TextBox 14"/>
          <p:cNvSpPr txBox="1"/>
          <p:nvPr/>
        </p:nvSpPr>
        <p:spPr>
          <a:xfrm>
            <a:off x="2348246" y="1978295"/>
            <a:ext cx="7289443" cy="2554545"/>
          </a:xfrm>
          <a:prstGeom prst="rect">
            <a:avLst/>
          </a:prstGeom>
          <a:noFill/>
        </p:spPr>
        <p:txBody>
          <a:bodyPr wrap="square" rtlCol="0">
            <a:spAutoFit/>
          </a:bodyPr>
          <a:lstStyle/>
          <a:p>
            <a:pPr algn="ctr"/>
            <a:r>
              <a:rPr lang="en-US" sz="3200" b="1" dirty="0" smtClean="0">
                <a:solidFill>
                  <a:srgbClr val="0070C0"/>
                </a:solidFill>
                <a:latin typeface="LLElementaryDots" panose="02000603000000000000" pitchFamily="2" charset="0"/>
                <a:ea typeface="LLElementaryDots" panose="02000603000000000000" pitchFamily="2" charset="0"/>
              </a:rPr>
              <a:t>Bryan was at the farm and he saw five turkeys with seven beautiful large feathers on their backs.  How many large feathers were on the five turkeys’ backs? </a:t>
            </a:r>
            <a:endParaRPr lang="en-US" sz="3200" b="1" dirty="0">
              <a:solidFill>
                <a:srgbClr val="0070C0"/>
              </a:solidFill>
              <a:latin typeface="LLElementaryDots" panose="02000603000000000000" pitchFamily="2" charset="0"/>
              <a:ea typeface="LLElementaryDots" panose="02000603000000000000" pitchFamily="2" charset="0"/>
            </a:endParaRPr>
          </a:p>
        </p:txBody>
      </p:sp>
    </p:spTree>
    <p:extLst>
      <p:ext uri="{BB962C8B-B14F-4D97-AF65-F5344CB8AC3E}">
        <p14:creationId xmlns:p14="http://schemas.microsoft.com/office/powerpoint/2010/main" val="355882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0354" y="1961111"/>
            <a:ext cx="10580914" cy="2387600"/>
          </a:xfrm>
        </p:spPr>
        <p:txBody>
          <a:bodyPr>
            <a:noAutofit/>
          </a:bodyPr>
          <a:lstStyle/>
          <a:p>
            <a:r>
              <a:rPr lang="en-US" sz="4800" dirty="0" smtClean="0">
                <a:solidFill>
                  <a:schemeClr val="accent1">
                    <a:lumMod val="75000"/>
                  </a:schemeClr>
                </a:solidFill>
                <a:latin typeface="LLElementaryDots" panose="02000603000000000000" pitchFamily="2" charset="0"/>
                <a:ea typeface="LLElementaryDots" panose="02000603000000000000" pitchFamily="2" charset="0"/>
              </a:rPr>
              <a:t/>
            </a:r>
            <a:br>
              <a:rPr lang="en-US" sz="4800" dirty="0" smtClean="0">
                <a:solidFill>
                  <a:schemeClr val="accent1">
                    <a:lumMod val="75000"/>
                  </a:schemeClr>
                </a:solidFill>
                <a:latin typeface="LLElementaryDots" panose="02000603000000000000" pitchFamily="2" charset="0"/>
                <a:ea typeface="LLElementaryDots" panose="02000603000000000000" pitchFamily="2" charset="0"/>
              </a:rPr>
            </a:b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
        <p:nvSpPr>
          <p:cNvPr id="10" name="TextBox 9"/>
          <p:cNvSpPr txBox="1"/>
          <p:nvPr/>
        </p:nvSpPr>
        <p:spPr>
          <a:xfrm>
            <a:off x="1133341" y="704033"/>
            <a:ext cx="8538280" cy="923330"/>
          </a:xfrm>
          <a:prstGeom prst="rect">
            <a:avLst/>
          </a:prstGeom>
          <a:noFill/>
        </p:spPr>
        <p:txBody>
          <a:bodyPr wrap="square" rtlCol="0">
            <a:spAutoFit/>
          </a:bodyPr>
          <a:lstStyle/>
          <a:p>
            <a:r>
              <a:rPr lang="en-US" sz="5400" b="1" dirty="0" smtClean="0">
                <a:solidFill>
                  <a:srgbClr val="FF0000"/>
                </a:solidFill>
                <a:latin typeface="LLElementaryDots" panose="02000603000000000000" pitchFamily="2" charset="0"/>
                <a:ea typeface="LLElementaryDots" panose="02000603000000000000" pitchFamily="2" charset="0"/>
              </a:rPr>
              <a:t>Possible Strategies </a:t>
            </a:r>
            <a:r>
              <a:rPr lang="en-US" sz="5400" b="1" dirty="0">
                <a:solidFill>
                  <a:srgbClr val="FF0000"/>
                </a:solidFill>
                <a:latin typeface="LLElementaryDots" panose="02000603000000000000" pitchFamily="2" charset="0"/>
                <a:ea typeface="LLElementaryDots" panose="02000603000000000000" pitchFamily="2" charset="0"/>
              </a:rPr>
              <a:t>5</a:t>
            </a:r>
            <a:r>
              <a:rPr lang="en-US" sz="5400" b="1" dirty="0" smtClean="0">
                <a:solidFill>
                  <a:srgbClr val="FF0000"/>
                </a:solidFill>
                <a:latin typeface="LLElementaryDots" panose="02000603000000000000" pitchFamily="2" charset="0"/>
                <a:ea typeface="LLElementaryDots" panose="02000603000000000000" pitchFamily="2" charset="0"/>
              </a:rPr>
              <a:t> X </a:t>
            </a:r>
            <a:r>
              <a:rPr lang="en-US" sz="5400" b="1" dirty="0">
                <a:solidFill>
                  <a:srgbClr val="FF0000"/>
                </a:solidFill>
                <a:latin typeface="LLElementaryDots" panose="02000603000000000000" pitchFamily="2" charset="0"/>
                <a:ea typeface="LLElementaryDots" panose="02000603000000000000" pitchFamily="2" charset="0"/>
              </a:rPr>
              <a:t>7</a:t>
            </a:r>
            <a:r>
              <a:rPr lang="en-US" sz="5400" b="1" dirty="0" smtClean="0">
                <a:solidFill>
                  <a:srgbClr val="FF0000"/>
                </a:solidFill>
                <a:latin typeface="LLElementaryDots" panose="02000603000000000000" pitchFamily="2" charset="0"/>
                <a:ea typeface="LLElementaryDots" panose="02000603000000000000" pitchFamily="2" charset="0"/>
              </a:rPr>
              <a:t>  </a:t>
            </a:r>
            <a:endParaRPr lang="en-US" sz="5400" b="1" dirty="0">
              <a:solidFill>
                <a:srgbClr val="FF0000"/>
              </a:solidFill>
              <a:latin typeface="LLElementaryDots" panose="02000603000000000000" pitchFamily="2" charset="0"/>
              <a:ea typeface="LLElementaryDots" panose="02000603000000000000" pitchFamily="2" charset="0"/>
            </a:endParaRPr>
          </a:p>
        </p:txBody>
      </p:sp>
      <p:sp>
        <p:nvSpPr>
          <p:cNvPr id="8" name="TextBox 7"/>
          <p:cNvSpPr txBox="1"/>
          <p:nvPr/>
        </p:nvSpPr>
        <p:spPr>
          <a:xfrm>
            <a:off x="733183" y="1844647"/>
            <a:ext cx="2695665" cy="830997"/>
          </a:xfrm>
          <a:prstGeom prst="rect">
            <a:avLst/>
          </a:prstGeom>
          <a:noFill/>
        </p:spPr>
        <p:txBody>
          <a:bodyPr wrap="square" rtlCol="0">
            <a:spAutoFit/>
          </a:bodyPr>
          <a:lstStyle/>
          <a:p>
            <a:pPr algn="ctr"/>
            <a:r>
              <a:rPr lang="en-US" sz="2400" dirty="0" smtClean="0">
                <a:solidFill>
                  <a:prstClr val="black"/>
                </a:solidFill>
                <a:latin typeface="LLElementary" panose="02000603000000000000" pitchFamily="2" charset="0"/>
                <a:ea typeface="LLElementary" panose="02000603000000000000" pitchFamily="2" charset="0"/>
              </a:rPr>
              <a:t>Draw a Picture</a:t>
            </a:r>
          </a:p>
          <a:p>
            <a:pPr algn="ctr"/>
            <a:r>
              <a:rPr lang="en-US" sz="2400" dirty="0" smtClean="0">
                <a:solidFill>
                  <a:prstClr val="black"/>
                </a:solidFill>
                <a:latin typeface="LLElementary" panose="02000603000000000000" pitchFamily="2" charset="0"/>
                <a:ea typeface="LLElementary" panose="02000603000000000000" pitchFamily="2" charset="0"/>
              </a:rPr>
              <a:t>(Equal Groups):</a:t>
            </a:r>
            <a:endParaRPr lang="en-US" sz="2400" dirty="0">
              <a:solidFill>
                <a:prstClr val="black"/>
              </a:solidFill>
              <a:latin typeface="LLElementary" panose="02000603000000000000" pitchFamily="2" charset="0"/>
              <a:ea typeface="LLElementary" panose="02000603000000000000" pitchFamily="2" charset="0"/>
            </a:endParaRPr>
          </a:p>
        </p:txBody>
      </p:sp>
      <p:sp>
        <p:nvSpPr>
          <p:cNvPr id="16" name="TextBox 15"/>
          <p:cNvSpPr txBox="1"/>
          <p:nvPr/>
        </p:nvSpPr>
        <p:spPr>
          <a:xfrm>
            <a:off x="728619" y="2934459"/>
            <a:ext cx="10282818" cy="461665"/>
          </a:xfrm>
          <a:prstGeom prst="rect">
            <a:avLst/>
          </a:prstGeom>
          <a:noFill/>
        </p:spPr>
        <p:txBody>
          <a:bodyPr wrap="square" rtlCol="0">
            <a:spAutoFit/>
          </a:bodyPr>
          <a:lstStyle/>
          <a:p>
            <a:r>
              <a:rPr lang="en-US" sz="2400" dirty="0" smtClean="0">
                <a:solidFill>
                  <a:srgbClr val="C00000"/>
                </a:solidFill>
                <a:latin typeface="LLElementary" panose="02000603000000000000" pitchFamily="2" charset="0"/>
                <a:ea typeface="LLElementary" panose="02000603000000000000" pitchFamily="2" charset="0"/>
              </a:rPr>
              <a:t>Skip Counting:	   </a:t>
            </a:r>
            <a:r>
              <a:rPr lang="en-US" sz="2400" dirty="0">
                <a:solidFill>
                  <a:srgbClr val="C00000"/>
                </a:solidFill>
                <a:latin typeface="LLElementary" panose="02000603000000000000" pitchFamily="2" charset="0"/>
                <a:ea typeface="LLElementary" panose="02000603000000000000" pitchFamily="2" charset="0"/>
              </a:rPr>
              <a:t>7</a:t>
            </a:r>
            <a:r>
              <a:rPr lang="en-US" sz="2400" dirty="0" smtClean="0">
                <a:solidFill>
                  <a:srgbClr val="C00000"/>
                </a:solidFill>
                <a:latin typeface="LLElementary" panose="02000603000000000000" pitchFamily="2" charset="0"/>
                <a:ea typeface="LLElementary" panose="02000603000000000000" pitchFamily="2" charset="0"/>
              </a:rPr>
              <a:t>,	            14,	         21,	      28,	 </a:t>
            </a:r>
            <a:r>
              <a:rPr lang="en-US" sz="2400" dirty="0">
                <a:solidFill>
                  <a:srgbClr val="C00000"/>
                </a:solidFill>
                <a:latin typeface="LLElementary" panose="02000603000000000000" pitchFamily="2" charset="0"/>
                <a:ea typeface="LLElementary" panose="02000603000000000000" pitchFamily="2" charset="0"/>
              </a:rPr>
              <a:t> </a:t>
            </a:r>
            <a:r>
              <a:rPr lang="en-US" sz="2400" dirty="0" smtClean="0">
                <a:solidFill>
                  <a:srgbClr val="C00000"/>
                </a:solidFill>
                <a:latin typeface="LLElementary" panose="02000603000000000000" pitchFamily="2" charset="0"/>
                <a:ea typeface="LLElementary" panose="02000603000000000000" pitchFamily="2" charset="0"/>
              </a:rPr>
              <a:t>  35	</a:t>
            </a:r>
            <a:endParaRPr lang="en-US" sz="2400" dirty="0">
              <a:solidFill>
                <a:srgbClr val="C00000"/>
              </a:solidFill>
              <a:latin typeface="LLElementary" panose="02000603000000000000" pitchFamily="2" charset="0"/>
              <a:ea typeface="LLElementary" panose="02000603000000000000" pitchFamily="2" charset="0"/>
            </a:endParaRPr>
          </a:p>
        </p:txBody>
      </p:sp>
      <p:sp>
        <p:nvSpPr>
          <p:cNvPr id="17" name="TextBox 16"/>
          <p:cNvSpPr txBox="1"/>
          <p:nvPr/>
        </p:nvSpPr>
        <p:spPr>
          <a:xfrm>
            <a:off x="685022" y="3446023"/>
            <a:ext cx="10488881" cy="461665"/>
          </a:xfrm>
          <a:prstGeom prst="rect">
            <a:avLst/>
          </a:prstGeom>
          <a:noFill/>
        </p:spPr>
        <p:txBody>
          <a:bodyPr wrap="square" rtlCol="0">
            <a:spAutoFit/>
          </a:bodyPr>
          <a:lstStyle/>
          <a:p>
            <a:r>
              <a:rPr lang="en-US" sz="2400" dirty="0" smtClean="0">
                <a:solidFill>
                  <a:srgbClr val="0070C0"/>
                </a:solidFill>
                <a:latin typeface="LLElementary" panose="02000603000000000000" pitchFamily="2" charset="0"/>
                <a:ea typeface="LLElementary" panose="02000603000000000000" pitchFamily="2" charset="0"/>
              </a:rPr>
              <a:t>Repeated Addition:    7 + 7 + 7 + </a:t>
            </a:r>
            <a:r>
              <a:rPr lang="en-US" sz="2400" dirty="0">
                <a:solidFill>
                  <a:srgbClr val="0070C0"/>
                </a:solidFill>
                <a:latin typeface="LLElementary" panose="02000603000000000000" pitchFamily="2" charset="0"/>
                <a:ea typeface="LLElementary" panose="02000603000000000000" pitchFamily="2" charset="0"/>
              </a:rPr>
              <a:t>7</a:t>
            </a:r>
            <a:r>
              <a:rPr lang="en-US" sz="2400" dirty="0" smtClean="0">
                <a:solidFill>
                  <a:srgbClr val="0070C0"/>
                </a:solidFill>
                <a:latin typeface="LLElementary" panose="02000603000000000000" pitchFamily="2" charset="0"/>
                <a:ea typeface="LLElementary" panose="02000603000000000000" pitchFamily="2" charset="0"/>
              </a:rPr>
              <a:t> + 7    </a:t>
            </a:r>
            <a:r>
              <a:rPr lang="en-US" sz="2400" dirty="0" smtClean="0">
                <a:solidFill>
                  <a:prstClr val="black"/>
                </a:solidFill>
                <a:latin typeface="LLElementary" panose="02000603000000000000" pitchFamily="2" charset="0"/>
                <a:ea typeface="LLElementary" panose="02000603000000000000" pitchFamily="2" charset="0"/>
              </a:rPr>
              <a:t>	</a:t>
            </a:r>
            <a:endParaRPr lang="en-US" sz="2400" dirty="0">
              <a:solidFill>
                <a:prstClr val="black"/>
              </a:solidFill>
              <a:latin typeface="LLElementary" panose="02000603000000000000" pitchFamily="2" charset="0"/>
              <a:ea typeface="LLElementary" panose="02000603000000000000" pitchFamily="2" charset="0"/>
            </a:endParaRPr>
          </a:p>
        </p:txBody>
      </p:sp>
      <p:sp>
        <p:nvSpPr>
          <p:cNvPr id="18" name="TextBox 17"/>
          <p:cNvSpPr txBox="1"/>
          <p:nvPr/>
        </p:nvSpPr>
        <p:spPr>
          <a:xfrm>
            <a:off x="954590" y="3935318"/>
            <a:ext cx="10282818" cy="461665"/>
          </a:xfrm>
          <a:prstGeom prst="rect">
            <a:avLst/>
          </a:prstGeom>
          <a:noFill/>
        </p:spPr>
        <p:txBody>
          <a:bodyPr wrap="square" rtlCol="0">
            <a:spAutoFit/>
          </a:bodyPr>
          <a:lstStyle/>
          <a:p>
            <a:r>
              <a:rPr lang="en-US" sz="2400" dirty="0" smtClean="0">
                <a:solidFill>
                  <a:srgbClr val="92D050"/>
                </a:solidFill>
                <a:latin typeface="LLElementary" panose="02000603000000000000" pitchFamily="2" charset="0"/>
                <a:ea typeface="LLElementary" panose="02000603000000000000" pitchFamily="2" charset="0"/>
              </a:rPr>
              <a:t>Array:</a:t>
            </a:r>
            <a:endParaRPr lang="en-US" sz="2400" dirty="0">
              <a:solidFill>
                <a:srgbClr val="92D050"/>
              </a:solidFill>
              <a:latin typeface="LLElementary" panose="02000603000000000000" pitchFamily="2" charset="0"/>
              <a:ea typeface="LLElementary" panose="02000603000000000000" pitchFamily="2" charset="0"/>
            </a:endParaRPr>
          </a:p>
        </p:txBody>
      </p:sp>
      <p:sp>
        <p:nvSpPr>
          <p:cNvPr id="19" name="TextBox 18"/>
          <p:cNvSpPr txBox="1"/>
          <p:nvPr/>
        </p:nvSpPr>
        <p:spPr>
          <a:xfrm>
            <a:off x="7486501" y="4123663"/>
            <a:ext cx="2831799" cy="2062103"/>
          </a:xfrm>
          <a:prstGeom prst="rect">
            <a:avLst/>
          </a:prstGeom>
          <a:noFill/>
        </p:spPr>
        <p:txBody>
          <a:bodyPr wrap="square" rtlCol="0">
            <a:spAutoFit/>
          </a:bodyPr>
          <a:lstStyle/>
          <a:p>
            <a:pPr algn="ctr"/>
            <a:r>
              <a:rPr lang="en-US" sz="3200" b="1" dirty="0" smtClean="0">
                <a:solidFill>
                  <a:srgbClr val="FFC000"/>
                </a:solidFill>
                <a:latin typeface="LLElementary" panose="02000603000000000000" pitchFamily="2" charset="0"/>
                <a:ea typeface="LLElementary" panose="02000603000000000000" pitchFamily="2" charset="0"/>
              </a:rPr>
              <a:t>So the Product is:</a:t>
            </a:r>
          </a:p>
          <a:p>
            <a:pPr algn="ctr"/>
            <a:r>
              <a:rPr lang="en-US" sz="3200" b="1" dirty="0" smtClean="0">
                <a:solidFill>
                  <a:srgbClr val="FFC000"/>
                </a:solidFill>
                <a:latin typeface="LLElementary" panose="02000603000000000000" pitchFamily="2" charset="0"/>
                <a:ea typeface="LLElementary" panose="02000603000000000000" pitchFamily="2" charset="0"/>
              </a:rPr>
              <a:t>35</a:t>
            </a:r>
          </a:p>
          <a:p>
            <a:pPr algn="ctr"/>
            <a:r>
              <a:rPr lang="en-US" sz="3200" b="1" dirty="0" smtClean="0">
                <a:solidFill>
                  <a:srgbClr val="FFC000"/>
                </a:solidFill>
                <a:latin typeface="LLElementary" panose="02000603000000000000" pitchFamily="2" charset="0"/>
                <a:ea typeface="LLElementary" panose="02000603000000000000" pitchFamily="2" charset="0"/>
              </a:rPr>
              <a:t>5 X </a:t>
            </a:r>
            <a:r>
              <a:rPr lang="en-US" sz="3200" b="1" dirty="0">
                <a:solidFill>
                  <a:srgbClr val="FFC000"/>
                </a:solidFill>
                <a:latin typeface="LLElementary" panose="02000603000000000000" pitchFamily="2" charset="0"/>
                <a:ea typeface="LLElementary" panose="02000603000000000000" pitchFamily="2" charset="0"/>
              </a:rPr>
              <a:t>7</a:t>
            </a:r>
            <a:r>
              <a:rPr lang="en-US" sz="3200" b="1" dirty="0" smtClean="0">
                <a:solidFill>
                  <a:srgbClr val="FFC000"/>
                </a:solidFill>
                <a:latin typeface="LLElementary" panose="02000603000000000000" pitchFamily="2" charset="0"/>
                <a:ea typeface="LLElementary" panose="02000603000000000000" pitchFamily="2" charset="0"/>
              </a:rPr>
              <a:t> = 3</a:t>
            </a:r>
            <a:r>
              <a:rPr lang="en-US" sz="3200" b="1" dirty="0">
                <a:solidFill>
                  <a:srgbClr val="FFC000"/>
                </a:solidFill>
                <a:latin typeface="LLElementary" panose="02000603000000000000" pitchFamily="2" charset="0"/>
                <a:ea typeface="LLElementary" panose="02000603000000000000" pitchFamily="2" charset="0"/>
              </a:rPr>
              <a:t>5</a:t>
            </a:r>
          </a:p>
        </p:txBody>
      </p:sp>
    </p:spTree>
    <p:extLst>
      <p:ext uri="{BB962C8B-B14F-4D97-AF65-F5344CB8AC3E}">
        <p14:creationId xmlns:p14="http://schemas.microsoft.com/office/powerpoint/2010/main" val="223410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5542" y="868038"/>
            <a:ext cx="10580914" cy="759746"/>
          </a:xfrm>
        </p:spPr>
        <p:txBody>
          <a:bodyPr>
            <a:noAutofit/>
          </a:bodyPr>
          <a:lstStyle/>
          <a:p>
            <a:r>
              <a:rPr lang="en-US" sz="4800" dirty="0" smtClean="0">
                <a:solidFill>
                  <a:srgbClr val="7030A0"/>
                </a:solidFill>
                <a:latin typeface="LLElementaryDots" panose="02000603000000000000" pitchFamily="2" charset="0"/>
                <a:ea typeface="LLElementaryDots" panose="02000603000000000000" pitchFamily="2" charset="0"/>
              </a:rPr>
              <a:t>Okay! Let’s try another one:</a:t>
            </a: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
        <p:nvSpPr>
          <p:cNvPr id="15" name="TextBox 14"/>
          <p:cNvSpPr txBox="1"/>
          <p:nvPr/>
        </p:nvSpPr>
        <p:spPr>
          <a:xfrm>
            <a:off x="2348246" y="1978295"/>
            <a:ext cx="7289443" cy="2554545"/>
          </a:xfrm>
          <a:prstGeom prst="rect">
            <a:avLst/>
          </a:prstGeom>
          <a:noFill/>
        </p:spPr>
        <p:txBody>
          <a:bodyPr wrap="square" rtlCol="0">
            <a:spAutoFit/>
          </a:bodyPr>
          <a:lstStyle/>
          <a:p>
            <a:pPr algn="ctr"/>
            <a:r>
              <a:rPr lang="en-US" sz="3200" b="1" dirty="0" smtClean="0">
                <a:solidFill>
                  <a:srgbClr val="0070C0"/>
                </a:solidFill>
                <a:latin typeface="LLElementaryDots" panose="02000603000000000000" pitchFamily="2" charset="0"/>
                <a:ea typeface="LLElementaryDots" panose="02000603000000000000" pitchFamily="2" charset="0"/>
              </a:rPr>
              <a:t>Samantha was baking cupcakes for her mom’s birthday party.  She baked </a:t>
            </a:r>
            <a:r>
              <a:rPr lang="en-US" sz="3200" b="1" dirty="0">
                <a:solidFill>
                  <a:srgbClr val="0070C0"/>
                </a:solidFill>
                <a:latin typeface="LLElementaryDots" panose="02000603000000000000" pitchFamily="2" charset="0"/>
                <a:ea typeface="LLElementaryDots" panose="02000603000000000000" pitchFamily="2" charset="0"/>
              </a:rPr>
              <a:t>9</a:t>
            </a:r>
            <a:r>
              <a:rPr lang="en-US" sz="3200" b="1" dirty="0" smtClean="0">
                <a:solidFill>
                  <a:srgbClr val="0070C0"/>
                </a:solidFill>
                <a:latin typeface="LLElementaryDots" panose="02000603000000000000" pitchFamily="2" charset="0"/>
                <a:ea typeface="LLElementaryDots" panose="02000603000000000000" pitchFamily="2" charset="0"/>
              </a:rPr>
              <a:t> cupcakes.  If she puts one cherry on each cupcake, how many cherries will she need? </a:t>
            </a:r>
            <a:endParaRPr lang="en-US" sz="3200" b="1" dirty="0">
              <a:solidFill>
                <a:srgbClr val="0070C0"/>
              </a:solidFill>
              <a:latin typeface="LLElementaryDots" panose="02000603000000000000" pitchFamily="2" charset="0"/>
              <a:ea typeface="LLElementaryDots" panose="02000603000000000000" pitchFamily="2" charset="0"/>
            </a:endParaRPr>
          </a:p>
        </p:txBody>
      </p:sp>
    </p:spTree>
    <p:extLst>
      <p:ext uri="{BB962C8B-B14F-4D97-AF65-F5344CB8AC3E}">
        <p14:creationId xmlns:p14="http://schemas.microsoft.com/office/powerpoint/2010/main" val="402082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0354" y="1961111"/>
            <a:ext cx="10580914" cy="2387600"/>
          </a:xfrm>
        </p:spPr>
        <p:txBody>
          <a:bodyPr>
            <a:noAutofit/>
          </a:bodyPr>
          <a:lstStyle/>
          <a:p>
            <a:r>
              <a:rPr lang="en-US" sz="4800" dirty="0" smtClean="0">
                <a:solidFill>
                  <a:schemeClr val="accent1">
                    <a:lumMod val="75000"/>
                  </a:schemeClr>
                </a:solidFill>
                <a:latin typeface="LLElementaryDots" panose="02000603000000000000" pitchFamily="2" charset="0"/>
                <a:ea typeface="LLElementaryDots" panose="02000603000000000000" pitchFamily="2" charset="0"/>
              </a:rPr>
              <a:t/>
            </a:r>
            <a:br>
              <a:rPr lang="en-US" sz="4800" dirty="0" smtClean="0">
                <a:solidFill>
                  <a:schemeClr val="accent1">
                    <a:lumMod val="75000"/>
                  </a:schemeClr>
                </a:solidFill>
                <a:latin typeface="LLElementaryDots" panose="02000603000000000000" pitchFamily="2" charset="0"/>
                <a:ea typeface="LLElementaryDots" panose="02000603000000000000" pitchFamily="2" charset="0"/>
              </a:rPr>
            </a:b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
        <p:nvSpPr>
          <p:cNvPr id="10" name="TextBox 9"/>
          <p:cNvSpPr txBox="1"/>
          <p:nvPr/>
        </p:nvSpPr>
        <p:spPr>
          <a:xfrm>
            <a:off x="1133340" y="704033"/>
            <a:ext cx="9285667" cy="923330"/>
          </a:xfrm>
          <a:prstGeom prst="rect">
            <a:avLst/>
          </a:prstGeom>
          <a:noFill/>
        </p:spPr>
        <p:txBody>
          <a:bodyPr wrap="square" rtlCol="0">
            <a:spAutoFit/>
          </a:bodyPr>
          <a:lstStyle/>
          <a:p>
            <a:r>
              <a:rPr lang="en-US" sz="5400" b="1" dirty="0" smtClean="0">
                <a:solidFill>
                  <a:srgbClr val="FF0000"/>
                </a:solidFill>
                <a:latin typeface="LLElementaryDots" panose="02000603000000000000" pitchFamily="2" charset="0"/>
                <a:ea typeface="LLElementaryDots" panose="02000603000000000000" pitchFamily="2" charset="0"/>
              </a:rPr>
              <a:t>Possible Strategies </a:t>
            </a:r>
            <a:r>
              <a:rPr lang="en-US" sz="5400" b="1" dirty="0">
                <a:solidFill>
                  <a:srgbClr val="FF0000"/>
                </a:solidFill>
                <a:latin typeface="LLElementaryDots" panose="02000603000000000000" pitchFamily="2" charset="0"/>
                <a:ea typeface="LLElementaryDots" panose="02000603000000000000" pitchFamily="2" charset="0"/>
              </a:rPr>
              <a:t>9</a:t>
            </a:r>
            <a:r>
              <a:rPr lang="en-US" sz="5400" b="1" dirty="0" smtClean="0">
                <a:solidFill>
                  <a:srgbClr val="FF0000"/>
                </a:solidFill>
                <a:latin typeface="LLElementaryDots" panose="02000603000000000000" pitchFamily="2" charset="0"/>
                <a:ea typeface="LLElementaryDots" panose="02000603000000000000" pitchFamily="2" charset="0"/>
              </a:rPr>
              <a:t> X 1  </a:t>
            </a:r>
            <a:endParaRPr lang="en-US" sz="5400" b="1" dirty="0">
              <a:solidFill>
                <a:srgbClr val="FF0000"/>
              </a:solidFill>
              <a:latin typeface="LLElementaryDots" panose="02000603000000000000" pitchFamily="2" charset="0"/>
              <a:ea typeface="LLElementaryDots" panose="02000603000000000000" pitchFamily="2" charset="0"/>
            </a:endParaRPr>
          </a:p>
        </p:txBody>
      </p:sp>
      <p:sp>
        <p:nvSpPr>
          <p:cNvPr id="8" name="TextBox 7"/>
          <p:cNvSpPr txBox="1"/>
          <p:nvPr/>
        </p:nvSpPr>
        <p:spPr>
          <a:xfrm>
            <a:off x="733183" y="1387449"/>
            <a:ext cx="2695665" cy="830997"/>
          </a:xfrm>
          <a:prstGeom prst="rect">
            <a:avLst/>
          </a:prstGeom>
          <a:noFill/>
        </p:spPr>
        <p:txBody>
          <a:bodyPr wrap="square" rtlCol="0">
            <a:spAutoFit/>
          </a:bodyPr>
          <a:lstStyle/>
          <a:p>
            <a:pPr algn="ctr"/>
            <a:r>
              <a:rPr lang="en-US" sz="2400" dirty="0" smtClean="0">
                <a:solidFill>
                  <a:prstClr val="black"/>
                </a:solidFill>
                <a:latin typeface="LLElementary" panose="02000603000000000000" pitchFamily="2" charset="0"/>
                <a:ea typeface="LLElementary" panose="02000603000000000000" pitchFamily="2" charset="0"/>
              </a:rPr>
              <a:t>Draw a Picture</a:t>
            </a:r>
          </a:p>
          <a:p>
            <a:pPr algn="ctr"/>
            <a:r>
              <a:rPr lang="en-US" sz="2400" dirty="0" smtClean="0">
                <a:solidFill>
                  <a:prstClr val="black"/>
                </a:solidFill>
                <a:latin typeface="LLElementary" panose="02000603000000000000" pitchFamily="2" charset="0"/>
                <a:ea typeface="LLElementary" panose="02000603000000000000" pitchFamily="2" charset="0"/>
              </a:rPr>
              <a:t>(Equal Groups):</a:t>
            </a:r>
            <a:endParaRPr lang="en-US" sz="2400" dirty="0">
              <a:solidFill>
                <a:prstClr val="black"/>
              </a:solidFill>
              <a:latin typeface="LLElementary" panose="02000603000000000000" pitchFamily="2" charset="0"/>
              <a:ea typeface="LLElementary" panose="02000603000000000000" pitchFamily="2" charset="0"/>
            </a:endParaRPr>
          </a:p>
        </p:txBody>
      </p:sp>
      <p:sp>
        <p:nvSpPr>
          <p:cNvPr id="16" name="TextBox 15"/>
          <p:cNvSpPr txBox="1"/>
          <p:nvPr/>
        </p:nvSpPr>
        <p:spPr>
          <a:xfrm>
            <a:off x="1011006" y="2477261"/>
            <a:ext cx="10282818" cy="461665"/>
          </a:xfrm>
          <a:prstGeom prst="rect">
            <a:avLst/>
          </a:prstGeom>
          <a:noFill/>
        </p:spPr>
        <p:txBody>
          <a:bodyPr wrap="square" rtlCol="0">
            <a:spAutoFit/>
          </a:bodyPr>
          <a:lstStyle/>
          <a:p>
            <a:r>
              <a:rPr lang="en-US" sz="2400" dirty="0" smtClean="0">
                <a:solidFill>
                  <a:srgbClr val="C00000"/>
                </a:solidFill>
                <a:latin typeface="LLElementary" panose="02000603000000000000" pitchFamily="2" charset="0"/>
                <a:ea typeface="LLElementary" panose="02000603000000000000" pitchFamily="2" charset="0"/>
              </a:rPr>
              <a:t>Skip Counting:	   1, 2, 3, 4, 5, 6, 7, 8, 9</a:t>
            </a:r>
            <a:endParaRPr lang="en-US" sz="2400" dirty="0">
              <a:solidFill>
                <a:srgbClr val="C00000"/>
              </a:solidFill>
              <a:latin typeface="LLElementary" panose="02000603000000000000" pitchFamily="2" charset="0"/>
              <a:ea typeface="LLElementary" panose="02000603000000000000" pitchFamily="2" charset="0"/>
            </a:endParaRPr>
          </a:p>
        </p:txBody>
      </p:sp>
      <p:sp>
        <p:nvSpPr>
          <p:cNvPr id="17" name="TextBox 16"/>
          <p:cNvSpPr txBox="1"/>
          <p:nvPr/>
        </p:nvSpPr>
        <p:spPr>
          <a:xfrm>
            <a:off x="967409" y="2988825"/>
            <a:ext cx="10488881" cy="461665"/>
          </a:xfrm>
          <a:prstGeom prst="rect">
            <a:avLst/>
          </a:prstGeom>
          <a:noFill/>
        </p:spPr>
        <p:txBody>
          <a:bodyPr wrap="square" rtlCol="0">
            <a:spAutoFit/>
          </a:bodyPr>
          <a:lstStyle/>
          <a:p>
            <a:r>
              <a:rPr lang="en-US" sz="2400" dirty="0" smtClean="0">
                <a:solidFill>
                  <a:srgbClr val="0070C0"/>
                </a:solidFill>
                <a:latin typeface="LLElementary" panose="02000603000000000000" pitchFamily="2" charset="0"/>
                <a:ea typeface="LLElementary" panose="02000603000000000000" pitchFamily="2" charset="0"/>
              </a:rPr>
              <a:t>Repeated Addition:    1 + </a:t>
            </a:r>
            <a:r>
              <a:rPr lang="en-US" sz="2400" dirty="0">
                <a:solidFill>
                  <a:srgbClr val="0070C0"/>
                </a:solidFill>
                <a:latin typeface="LLElementary" panose="02000603000000000000" pitchFamily="2" charset="0"/>
                <a:ea typeface="LLElementary" panose="02000603000000000000" pitchFamily="2" charset="0"/>
              </a:rPr>
              <a:t>1</a:t>
            </a:r>
            <a:r>
              <a:rPr lang="en-US" sz="2400" dirty="0" smtClean="0">
                <a:solidFill>
                  <a:srgbClr val="0070C0"/>
                </a:solidFill>
                <a:latin typeface="LLElementary" panose="02000603000000000000" pitchFamily="2" charset="0"/>
                <a:ea typeface="LLElementary" panose="02000603000000000000" pitchFamily="2" charset="0"/>
              </a:rPr>
              <a:t> + 1 + 1 + 1 + 1 + 1 + 1 + 1    </a:t>
            </a:r>
            <a:r>
              <a:rPr lang="en-US" sz="2400" dirty="0" smtClean="0">
                <a:solidFill>
                  <a:prstClr val="black"/>
                </a:solidFill>
                <a:latin typeface="LLElementary" panose="02000603000000000000" pitchFamily="2" charset="0"/>
                <a:ea typeface="LLElementary" panose="02000603000000000000" pitchFamily="2" charset="0"/>
              </a:rPr>
              <a:t>	</a:t>
            </a:r>
            <a:endParaRPr lang="en-US" sz="2400" dirty="0">
              <a:solidFill>
                <a:prstClr val="black"/>
              </a:solidFill>
              <a:latin typeface="LLElementary" panose="02000603000000000000" pitchFamily="2" charset="0"/>
              <a:ea typeface="LLElementary" panose="02000603000000000000" pitchFamily="2" charset="0"/>
            </a:endParaRPr>
          </a:p>
        </p:txBody>
      </p:sp>
      <p:sp>
        <p:nvSpPr>
          <p:cNvPr id="18" name="TextBox 17"/>
          <p:cNvSpPr txBox="1"/>
          <p:nvPr/>
        </p:nvSpPr>
        <p:spPr>
          <a:xfrm>
            <a:off x="954590" y="3478120"/>
            <a:ext cx="10282818" cy="461665"/>
          </a:xfrm>
          <a:prstGeom prst="rect">
            <a:avLst/>
          </a:prstGeom>
          <a:noFill/>
        </p:spPr>
        <p:txBody>
          <a:bodyPr wrap="square" rtlCol="0">
            <a:spAutoFit/>
          </a:bodyPr>
          <a:lstStyle/>
          <a:p>
            <a:r>
              <a:rPr lang="en-US" sz="2400" dirty="0" smtClean="0">
                <a:solidFill>
                  <a:srgbClr val="92D050"/>
                </a:solidFill>
                <a:latin typeface="LLElementary" panose="02000603000000000000" pitchFamily="2" charset="0"/>
                <a:ea typeface="LLElementary" panose="02000603000000000000" pitchFamily="2" charset="0"/>
              </a:rPr>
              <a:t>Array:</a:t>
            </a:r>
            <a:endParaRPr lang="en-US" sz="2400" dirty="0">
              <a:solidFill>
                <a:srgbClr val="92D050"/>
              </a:solidFill>
              <a:latin typeface="LLElementary" panose="02000603000000000000" pitchFamily="2" charset="0"/>
              <a:ea typeface="LLElementary" panose="02000603000000000000" pitchFamily="2" charset="0"/>
            </a:endParaRPr>
          </a:p>
        </p:txBody>
      </p:sp>
      <p:sp>
        <p:nvSpPr>
          <p:cNvPr id="19" name="TextBox 18"/>
          <p:cNvSpPr txBox="1"/>
          <p:nvPr/>
        </p:nvSpPr>
        <p:spPr>
          <a:xfrm>
            <a:off x="7486501" y="4123663"/>
            <a:ext cx="2831799" cy="2062103"/>
          </a:xfrm>
          <a:prstGeom prst="rect">
            <a:avLst/>
          </a:prstGeom>
          <a:noFill/>
        </p:spPr>
        <p:txBody>
          <a:bodyPr wrap="square" rtlCol="0">
            <a:spAutoFit/>
          </a:bodyPr>
          <a:lstStyle/>
          <a:p>
            <a:pPr algn="ctr"/>
            <a:r>
              <a:rPr lang="en-US" sz="3200" b="1" dirty="0" smtClean="0">
                <a:solidFill>
                  <a:srgbClr val="FFC000"/>
                </a:solidFill>
                <a:latin typeface="LLElementary" panose="02000603000000000000" pitchFamily="2" charset="0"/>
                <a:ea typeface="LLElementary" panose="02000603000000000000" pitchFamily="2" charset="0"/>
              </a:rPr>
              <a:t>So the Product is:</a:t>
            </a:r>
          </a:p>
          <a:p>
            <a:pPr algn="ctr"/>
            <a:r>
              <a:rPr lang="en-US" sz="3200" b="1" dirty="0">
                <a:solidFill>
                  <a:srgbClr val="FFC000"/>
                </a:solidFill>
                <a:latin typeface="LLElementary" panose="02000603000000000000" pitchFamily="2" charset="0"/>
                <a:ea typeface="LLElementary" panose="02000603000000000000" pitchFamily="2" charset="0"/>
              </a:rPr>
              <a:t>9</a:t>
            </a:r>
            <a:endParaRPr lang="en-US" sz="3200" b="1" dirty="0" smtClean="0">
              <a:solidFill>
                <a:srgbClr val="FFC000"/>
              </a:solidFill>
              <a:latin typeface="LLElementary" panose="02000603000000000000" pitchFamily="2" charset="0"/>
              <a:ea typeface="LLElementary" panose="02000603000000000000" pitchFamily="2" charset="0"/>
            </a:endParaRPr>
          </a:p>
          <a:p>
            <a:pPr algn="ctr"/>
            <a:r>
              <a:rPr lang="en-US" sz="3200" b="1" dirty="0">
                <a:solidFill>
                  <a:srgbClr val="FFC000"/>
                </a:solidFill>
                <a:latin typeface="LLElementary" panose="02000603000000000000" pitchFamily="2" charset="0"/>
                <a:ea typeface="LLElementary" panose="02000603000000000000" pitchFamily="2" charset="0"/>
              </a:rPr>
              <a:t>9</a:t>
            </a:r>
            <a:r>
              <a:rPr lang="en-US" sz="3200" b="1" dirty="0" smtClean="0">
                <a:solidFill>
                  <a:srgbClr val="FFC000"/>
                </a:solidFill>
                <a:latin typeface="LLElementary" panose="02000603000000000000" pitchFamily="2" charset="0"/>
                <a:ea typeface="LLElementary" panose="02000603000000000000" pitchFamily="2" charset="0"/>
              </a:rPr>
              <a:t> X 1 = </a:t>
            </a:r>
            <a:r>
              <a:rPr lang="en-US" sz="3200" b="1" dirty="0">
                <a:solidFill>
                  <a:srgbClr val="FFC000"/>
                </a:solidFill>
                <a:latin typeface="LLElementary" panose="02000603000000000000" pitchFamily="2" charset="0"/>
                <a:ea typeface="LLElementary" panose="02000603000000000000" pitchFamily="2" charset="0"/>
              </a:rPr>
              <a:t>9</a:t>
            </a:r>
          </a:p>
        </p:txBody>
      </p:sp>
    </p:spTree>
    <p:extLst>
      <p:ext uri="{BB962C8B-B14F-4D97-AF65-F5344CB8AC3E}">
        <p14:creationId xmlns:p14="http://schemas.microsoft.com/office/powerpoint/2010/main" val="383218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5542" y="876848"/>
            <a:ext cx="10580914" cy="801320"/>
          </a:xfrm>
        </p:spPr>
        <p:txBody>
          <a:bodyPr>
            <a:noAutofit/>
          </a:bodyPr>
          <a:lstStyle/>
          <a:p>
            <a:r>
              <a:rPr lang="en-US" sz="4800" dirty="0" smtClean="0">
                <a:solidFill>
                  <a:srgbClr val="7030A0"/>
                </a:solidFill>
                <a:latin typeface="LLElementaryDots" panose="02000603000000000000" pitchFamily="2" charset="0"/>
                <a:ea typeface="LLElementaryDots" panose="02000603000000000000" pitchFamily="2" charset="0"/>
              </a:rPr>
              <a:t>Okay! Let’s try another one:</a:t>
            </a: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
        <p:nvSpPr>
          <p:cNvPr id="15" name="TextBox 14"/>
          <p:cNvSpPr txBox="1"/>
          <p:nvPr/>
        </p:nvSpPr>
        <p:spPr>
          <a:xfrm>
            <a:off x="1098995" y="2270153"/>
            <a:ext cx="7289443" cy="2800767"/>
          </a:xfrm>
          <a:prstGeom prst="rect">
            <a:avLst/>
          </a:prstGeom>
          <a:noFill/>
        </p:spPr>
        <p:txBody>
          <a:bodyPr wrap="square" rtlCol="0">
            <a:spAutoFit/>
          </a:bodyPr>
          <a:lstStyle/>
          <a:p>
            <a:pPr algn="ctr"/>
            <a:r>
              <a:rPr lang="en-US" sz="4400" b="1" dirty="0" smtClean="0">
                <a:solidFill>
                  <a:srgbClr val="0070C0"/>
                </a:solidFill>
                <a:latin typeface="LLElementaryDots" panose="02000603000000000000" pitchFamily="2" charset="0"/>
                <a:ea typeface="LLElementaryDots" panose="02000603000000000000" pitchFamily="2" charset="0"/>
              </a:rPr>
              <a:t>A pentagon is a five-sided shape.  How many sides would be on eight pentagons? </a:t>
            </a:r>
            <a:endParaRPr lang="en-US" sz="4400" b="1" dirty="0">
              <a:solidFill>
                <a:srgbClr val="0070C0"/>
              </a:solidFill>
              <a:latin typeface="LLElementaryDots" panose="02000603000000000000" pitchFamily="2" charset="0"/>
              <a:ea typeface="LLElementaryDots" panose="02000603000000000000" pitchFamily="2" charset="0"/>
            </a:endParaRPr>
          </a:p>
        </p:txBody>
      </p:sp>
    </p:spTree>
    <p:extLst>
      <p:ext uri="{BB962C8B-B14F-4D97-AF65-F5344CB8AC3E}">
        <p14:creationId xmlns:p14="http://schemas.microsoft.com/office/powerpoint/2010/main" val="17717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0354" y="1961111"/>
            <a:ext cx="10580914" cy="2387600"/>
          </a:xfrm>
        </p:spPr>
        <p:txBody>
          <a:bodyPr>
            <a:noAutofit/>
          </a:bodyPr>
          <a:lstStyle/>
          <a:p>
            <a:r>
              <a:rPr lang="en-US" sz="4800" dirty="0" smtClean="0">
                <a:solidFill>
                  <a:schemeClr val="accent1">
                    <a:lumMod val="75000"/>
                  </a:schemeClr>
                </a:solidFill>
                <a:latin typeface="LLElementaryDots" panose="02000603000000000000" pitchFamily="2" charset="0"/>
                <a:ea typeface="LLElementaryDots" panose="02000603000000000000" pitchFamily="2" charset="0"/>
              </a:rPr>
              <a:t/>
            </a:r>
            <a:br>
              <a:rPr lang="en-US" sz="4800" dirty="0" smtClean="0">
                <a:solidFill>
                  <a:schemeClr val="accent1">
                    <a:lumMod val="75000"/>
                  </a:schemeClr>
                </a:solidFill>
                <a:latin typeface="LLElementaryDots" panose="02000603000000000000" pitchFamily="2" charset="0"/>
                <a:ea typeface="LLElementaryDots" panose="02000603000000000000" pitchFamily="2" charset="0"/>
              </a:rPr>
            </a:b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
        <p:nvSpPr>
          <p:cNvPr id="10" name="TextBox 9"/>
          <p:cNvSpPr txBox="1"/>
          <p:nvPr/>
        </p:nvSpPr>
        <p:spPr>
          <a:xfrm>
            <a:off x="1133341" y="704033"/>
            <a:ext cx="8538280" cy="923330"/>
          </a:xfrm>
          <a:prstGeom prst="rect">
            <a:avLst/>
          </a:prstGeom>
          <a:noFill/>
        </p:spPr>
        <p:txBody>
          <a:bodyPr wrap="square" rtlCol="0">
            <a:spAutoFit/>
          </a:bodyPr>
          <a:lstStyle/>
          <a:p>
            <a:r>
              <a:rPr lang="en-US" sz="5400" b="1" dirty="0" smtClean="0">
                <a:solidFill>
                  <a:srgbClr val="FF0000"/>
                </a:solidFill>
                <a:latin typeface="LLElementaryDots" panose="02000603000000000000" pitchFamily="2" charset="0"/>
                <a:ea typeface="LLElementaryDots" panose="02000603000000000000" pitchFamily="2" charset="0"/>
              </a:rPr>
              <a:t>Possible Strategies </a:t>
            </a:r>
            <a:r>
              <a:rPr lang="en-US" sz="5400" b="1" dirty="0">
                <a:solidFill>
                  <a:srgbClr val="FF0000"/>
                </a:solidFill>
                <a:latin typeface="LLElementaryDots" panose="02000603000000000000" pitchFamily="2" charset="0"/>
                <a:ea typeface="LLElementaryDots" panose="02000603000000000000" pitchFamily="2" charset="0"/>
              </a:rPr>
              <a:t>8</a:t>
            </a:r>
            <a:r>
              <a:rPr lang="en-US" sz="5400" b="1" dirty="0" smtClean="0">
                <a:solidFill>
                  <a:srgbClr val="FF0000"/>
                </a:solidFill>
                <a:latin typeface="LLElementaryDots" panose="02000603000000000000" pitchFamily="2" charset="0"/>
                <a:ea typeface="LLElementaryDots" panose="02000603000000000000" pitchFamily="2" charset="0"/>
              </a:rPr>
              <a:t> X 5  </a:t>
            </a:r>
            <a:endParaRPr lang="en-US" sz="5400" b="1" dirty="0">
              <a:solidFill>
                <a:srgbClr val="FF0000"/>
              </a:solidFill>
              <a:latin typeface="LLElementaryDots" panose="02000603000000000000" pitchFamily="2" charset="0"/>
              <a:ea typeface="LLElementaryDots" panose="02000603000000000000" pitchFamily="2" charset="0"/>
            </a:endParaRPr>
          </a:p>
        </p:txBody>
      </p:sp>
      <p:sp>
        <p:nvSpPr>
          <p:cNvPr id="8" name="TextBox 7"/>
          <p:cNvSpPr txBox="1"/>
          <p:nvPr/>
        </p:nvSpPr>
        <p:spPr>
          <a:xfrm>
            <a:off x="728619" y="1611314"/>
            <a:ext cx="2435020" cy="1200329"/>
          </a:xfrm>
          <a:prstGeom prst="rect">
            <a:avLst/>
          </a:prstGeom>
          <a:noFill/>
        </p:spPr>
        <p:txBody>
          <a:bodyPr wrap="square" rtlCol="0">
            <a:spAutoFit/>
          </a:bodyPr>
          <a:lstStyle/>
          <a:p>
            <a:pPr algn="ctr"/>
            <a:r>
              <a:rPr lang="en-US" sz="2400" dirty="0" smtClean="0">
                <a:solidFill>
                  <a:prstClr val="black"/>
                </a:solidFill>
                <a:latin typeface="LLElementary" panose="02000603000000000000" pitchFamily="2" charset="0"/>
                <a:ea typeface="LLElementary" panose="02000603000000000000" pitchFamily="2" charset="0"/>
              </a:rPr>
              <a:t>Draw a Picture</a:t>
            </a:r>
          </a:p>
          <a:p>
            <a:pPr algn="ctr"/>
            <a:r>
              <a:rPr lang="en-US" sz="2400" dirty="0" smtClean="0">
                <a:solidFill>
                  <a:prstClr val="black"/>
                </a:solidFill>
                <a:latin typeface="LLElementary" panose="02000603000000000000" pitchFamily="2" charset="0"/>
                <a:ea typeface="LLElementary" panose="02000603000000000000" pitchFamily="2" charset="0"/>
              </a:rPr>
              <a:t>(Equal Groups):</a:t>
            </a:r>
            <a:endParaRPr lang="en-US" sz="2400" dirty="0">
              <a:solidFill>
                <a:prstClr val="black"/>
              </a:solidFill>
              <a:latin typeface="LLElementary" panose="02000603000000000000" pitchFamily="2" charset="0"/>
              <a:ea typeface="LLElementary" panose="02000603000000000000" pitchFamily="2" charset="0"/>
            </a:endParaRPr>
          </a:p>
        </p:txBody>
      </p:sp>
      <p:sp>
        <p:nvSpPr>
          <p:cNvPr id="16" name="TextBox 15"/>
          <p:cNvSpPr txBox="1"/>
          <p:nvPr/>
        </p:nvSpPr>
        <p:spPr>
          <a:xfrm>
            <a:off x="728619" y="2934459"/>
            <a:ext cx="10282818" cy="830997"/>
          </a:xfrm>
          <a:prstGeom prst="rect">
            <a:avLst/>
          </a:prstGeom>
          <a:noFill/>
        </p:spPr>
        <p:txBody>
          <a:bodyPr wrap="square" rtlCol="0">
            <a:spAutoFit/>
          </a:bodyPr>
          <a:lstStyle/>
          <a:p>
            <a:r>
              <a:rPr lang="en-US" sz="2400" dirty="0" smtClean="0">
                <a:solidFill>
                  <a:srgbClr val="C00000"/>
                </a:solidFill>
                <a:latin typeface="LLElementary" panose="02000603000000000000" pitchFamily="2" charset="0"/>
                <a:ea typeface="LLElementary" panose="02000603000000000000" pitchFamily="2" charset="0"/>
              </a:rPr>
              <a:t>Skip Counting:	 5,	10,	15,	2o, 	 25,	   3o,      35,      4o           	</a:t>
            </a:r>
            <a:endParaRPr lang="en-US" sz="2400" dirty="0">
              <a:solidFill>
                <a:srgbClr val="C00000"/>
              </a:solidFill>
              <a:latin typeface="LLElementary" panose="02000603000000000000" pitchFamily="2" charset="0"/>
              <a:ea typeface="LLElementary" panose="02000603000000000000" pitchFamily="2" charset="0"/>
            </a:endParaRPr>
          </a:p>
        </p:txBody>
      </p:sp>
      <p:sp>
        <p:nvSpPr>
          <p:cNvPr id="17" name="TextBox 16"/>
          <p:cNvSpPr txBox="1"/>
          <p:nvPr/>
        </p:nvSpPr>
        <p:spPr>
          <a:xfrm>
            <a:off x="762471" y="3426607"/>
            <a:ext cx="10488881" cy="461665"/>
          </a:xfrm>
          <a:prstGeom prst="rect">
            <a:avLst/>
          </a:prstGeom>
          <a:noFill/>
        </p:spPr>
        <p:txBody>
          <a:bodyPr wrap="square" rtlCol="0">
            <a:spAutoFit/>
          </a:bodyPr>
          <a:lstStyle/>
          <a:p>
            <a:r>
              <a:rPr lang="en-US" sz="2400" dirty="0" smtClean="0">
                <a:solidFill>
                  <a:srgbClr val="0070C0"/>
                </a:solidFill>
                <a:latin typeface="LLElementary" panose="02000603000000000000" pitchFamily="2" charset="0"/>
                <a:ea typeface="LLElementary" panose="02000603000000000000" pitchFamily="2" charset="0"/>
              </a:rPr>
              <a:t>Repeated Addition:    5 + 5 + 5 + 5 + 5 + 5 + 5 + 5     </a:t>
            </a:r>
            <a:r>
              <a:rPr lang="en-US" sz="2400" dirty="0" smtClean="0">
                <a:solidFill>
                  <a:prstClr val="black"/>
                </a:solidFill>
                <a:latin typeface="LLElementary" panose="02000603000000000000" pitchFamily="2" charset="0"/>
                <a:ea typeface="LLElementary" panose="02000603000000000000" pitchFamily="2" charset="0"/>
              </a:rPr>
              <a:t>	</a:t>
            </a:r>
            <a:endParaRPr lang="en-US" sz="2400" dirty="0">
              <a:solidFill>
                <a:prstClr val="black"/>
              </a:solidFill>
              <a:latin typeface="LLElementary" panose="02000603000000000000" pitchFamily="2" charset="0"/>
              <a:ea typeface="LLElementary" panose="02000603000000000000" pitchFamily="2" charset="0"/>
            </a:endParaRPr>
          </a:p>
        </p:txBody>
      </p:sp>
      <p:sp>
        <p:nvSpPr>
          <p:cNvPr id="18" name="TextBox 17"/>
          <p:cNvSpPr txBox="1"/>
          <p:nvPr/>
        </p:nvSpPr>
        <p:spPr>
          <a:xfrm>
            <a:off x="954590" y="3935318"/>
            <a:ext cx="10282818" cy="461665"/>
          </a:xfrm>
          <a:prstGeom prst="rect">
            <a:avLst/>
          </a:prstGeom>
          <a:noFill/>
        </p:spPr>
        <p:txBody>
          <a:bodyPr wrap="square" rtlCol="0">
            <a:spAutoFit/>
          </a:bodyPr>
          <a:lstStyle/>
          <a:p>
            <a:r>
              <a:rPr lang="en-US" sz="2400" dirty="0" smtClean="0">
                <a:solidFill>
                  <a:srgbClr val="92D050"/>
                </a:solidFill>
                <a:latin typeface="LLElementary" panose="02000603000000000000" pitchFamily="2" charset="0"/>
                <a:ea typeface="LLElementary" panose="02000603000000000000" pitchFamily="2" charset="0"/>
              </a:rPr>
              <a:t>Array:</a:t>
            </a:r>
            <a:endParaRPr lang="en-US" sz="2400" dirty="0">
              <a:solidFill>
                <a:srgbClr val="92D050"/>
              </a:solidFill>
              <a:latin typeface="LLElementary" panose="02000603000000000000" pitchFamily="2" charset="0"/>
              <a:ea typeface="LLElementary" panose="02000603000000000000" pitchFamily="2" charset="0"/>
            </a:endParaRPr>
          </a:p>
        </p:txBody>
      </p:sp>
      <p:sp>
        <p:nvSpPr>
          <p:cNvPr id="19" name="TextBox 18"/>
          <p:cNvSpPr txBox="1"/>
          <p:nvPr/>
        </p:nvSpPr>
        <p:spPr>
          <a:xfrm>
            <a:off x="7486501" y="4123663"/>
            <a:ext cx="2831799" cy="2062103"/>
          </a:xfrm>
          <a:prstGeom prst="rect">
            <a:avLst/>
          </a:prstGeom>
          <a:noFill/>
        </p:spPr>
        <p:txBody>
          <a:bodyPr wrap="square" rtlCol="0">
            <a:spAutoFit/>
          </a:bodyPr>
          <a:lstStyle/>
          <a:p>
            <a:pPr algn="ctr"/>
            <a:r>
              <a:rPr lang="en-US" sz="3200" b="1" dirty="0" smtClean="0">
                <a:solidFill>
                  <a:srgbClr val="FFC000"/>
                </a:solidFill>
                <a:latin typeface="LLElementary" panose="02000603000000000000" pitchFamily="2" charset="0"/>
                <a:ea typeface="LLElementary" panose="02000603000000000000" pitchFamily="2" charset="0"/>
              </a:rPr>
              <a:t>So the Product is:</a:t>
            </a:r>
          </a:p>
          <a:p>
            <a:pPr algn="ctr"/>
            <a:r>
              <a:rPr lang="en-US" sz="3200" b="1" dirty="0" smtClean="0">
                <a:solidFill>
                  <a:srgbClr val="FFC000"/>
                </a:solidFill>
                <a:latin typeface="LLElementary" panose="02000603000000000000" pitchFamily="2" charset="0"/>
                <a:ea typeface="LLElementary" panose="02000603000000000000" pitchFamily="2" charset="0"/>
              </a:rPr>
              <a:t>40</a:t>
            </a:r>
          </a:p>
          <a:p>
            <a:pPr algn="ctr"/>
            <a:r>
              <a:rPr lang="en-US" sz="3200" b="1" dirty="0">
                <a:solidFill>
                  <a:srgbClr val="FFC000"/>
                </a:solidFill>
                <a:latin typeface="LLElementary" panose="02000603000000000000" pitchFamily="2" charset="0"/>
                <a:ea typeface="LLElementary" panose="02000603000000000000" pitchFamily="2" charset="0"/>
              </a:rPr>
              <a:t>8</a:t>
            </a:r>
            <a:r>
              <a:rPr lang="en-US" sz="3200" b="1" dirty="0" smtClean="0">
                <a:solidFill>
                  <a:srgbClr val="FFC000"/>
                </a:solidFill>
                <a:latin typeface="LLElementary" panose="02000603000000000000" pitchFamily="2" charset="0"/>
                <a:ea typeface="LLElementary" panose="02000603000000000000" pitchFamily="2" charset="0"/>
              </a:rPr>
              <a:t> X 5 = 40</a:t>
            </a:r>
            <a:endParaRPr lang="en-US" sz="3200" b="1" dirty="0">
              <a:solidFill>
                <a:srgbClr val="FFC000"/>
              </a:solidFill>
              <a:latin typeface="LLElementary" panose="02000603000000000000" pitchFamily="2" charset="0"/>
              <a:ea typeface="LLElementary" panose="02000603000000000000" pitchFamily="2" charset="0"/>
            </a:endParaRPr>
          </a:p>
        </p:txBody>
      </p:sp>
    </p:spTree>
    <p:extLst>
      <p:ext uri="{BB962C8B-B14F-4D97-AF65-F5344CB8AC3E}">
        <p14:creationId xmlns:p14="http://schemas.microsoft.com/office/powerpoint/2010/main" val="426314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83658" y="5107370"/>
            <a:ext cx="3832586" cy="1107996"/>
          </a:xfrm>
          <a:prstGeom prst="rect">
            <a:avLst/>
          </a:prstGeom>
          <a:noFill/>
        </p:spPr>
        <p:txBody>
          <a:bodyPr wrap="square" rtlCol="0">
            <a:spAutoFit/>
          </a:bodyPr>
          <a:lstStyle/>
          <a:p>
            <a:pPr algn="ctr"/>
            <a:r>
              <a:rPr lang="en-US" sz="6600" dirty="0">
                <a:solidFill>
                  <a:srgbClr val="00B0F0"/>
                </a:solidFill>
                <a:latin typeface="LLElementary" panose="02000603000000000000" pitchFamily="2" charset="0"/>
                <a:ea typeface="LLElementary" panose="02000603000000000000" pitchFamily="2" charset="0"/>
              </a:rPr>
              <a:t>True</a:t>
            </a:r>
            <a:r>
              <a:rPr lang="en-US" sz="3200" dirty="0">
                <a:solidFill>
                  <a:srgbClr val="00B0F0"/>
                </a:solidFill>
                <a:latin typeface="LLElementary" panose="02000603000000000000" pitchFamily="2" charset="0"/>
                <a:ea typeface="LLElementary" panose="02000603000000000000" pitchFamily="2" charset="0"/>
              </a:rPr>
              <a:t> </a:t>
            </a:r>
          </a:p>
        </p:txBody>
      </p:sp>
      <p:sp>
        <p:nvSpPr>
          <p:cNvPr id="19" name="TextBox 18"/>
          <p:cNvSpPr txBox="1"/>
          <p:nvPr/>
        </p:nvSpPr>
        <p:spPr>
          <a:xfrm>
            <a:off x="7280472" y="5055854"/>
            <a:ext cx="3832586" cy="1107996"/>
          </a:xfrm>
          <a:prstGeom prst="rect">
            <a:avLst/>
          </a:prstGeom>
          <a:noFill/>
        </p:spPr>
        <p:txBody>
          <a:bodyPr wrap="square" rtlCol="0">
            <a:spAutoFit/>
          </a:bodyPr>
          <a:lstStyle/>
          <a:p>
            <a:pPr algn="ctr"/>
            <a:r>
              <a:rPr lang="en-US" sz="6600" dirty="0">
                <a:solidFill>
                  <a:srgbClr val="00B0F0"/>
                </a:solidFill>
                <a:latin typeface="LLElementary" panose="02000603000000000000" pitchFamily="2" charset="0"/>
                <a:ea typeface="LLElementary" panose="02000603000000000000" pitchFamily="2" charset="0"/>
              </a:rPr>
              <a:t>False</a:t>
            </a:r>
            <a:r>
              <a:rPr lang="en-US" sz="3200" dirty="0">
                <a:solidFill>
                  <a:srgbClr val="00B0F0"/>
                </a:solidFill>
                <a:latin typeface="LLElementary" panose="02000603000000000000" pitchFamily="2" charset="0"/>
                <a:ea typeface="LLElementary" panose="02000603000000000000" pitchFamily="2" charset="0"/>
              </a:rPr>
              <a:t> </a:t>
            </a:r>
          </a:p>
        </p:txBody>
      </p:sp>
      <p:sp>
        <p:nvSpPr>
          <p:cNvPr id="20" name="Title 1"/>
          <p:cNvSpPr>
            <a:spLocks noGrp="1"/>
          </p:cNvSpPr>
          <p:nvPr>
            <p:ph type="ctrTitle"/>
          </p:nvPr>
        </p:nvSpPr>
        <p:spPr>
          <a:xfrm>
            <a:off x="805542" y="563305"/>
            <a:ext cx="10580914" cy="1506070"/>
          </a:xfrm>
        </p:spPr>
        <p:txBody>
          <a:bodyPr>
            <a:noAutofit/>
          </a:bodyPr>
          <a:lstStyle/>
          <a:p>
            <a:r>
              <a:rPr lang="en-US" sz="5400" b="1" dirty="0" smtClean="0">
                <a:solidFill>
                  <a:srgbClr val="FF0000"/>
                </a:solidFill>
                <a:latin typeface="LLElementaryDots" panose="02000603000000000000" pitchFamily="2" charset="0"/>
                <a:ea typeface="LLElementaryDots" panose="02000603000000000000" pitchFamily="2" charset="0"/>
              </a:rPr>
              <a:t>Solve Quick Check</a:t>
            </a:r>
            <a:br>
              <a:rPr lang="en-US" sz="5400" b="1" dirty="0" smtClean="0">
                <a:solidFill>
                  <a:srgbClr val="FF0000"/>
                </a:solidFill>
                <a:latin typeface="LLElementaryDots" panose="02000603000000000000" pitchFamily="2" charset="0"/>
                <a:ea typeface="LLElementaryDots" panose="02000603000000000000" pitchFamily="2" charset="0"/>
              </a:rPr>
            </a:br>
            <a:r>
              <a:rPr lang="en-US" sz="5400" b="1" dirty="0" smtClean="0">
                <a:solidFill>
                  <a:srgbClr val="FF0000"/>
                </a:solidFill>
                <a:latin typeface="LLElementaryDots" panose="02000603000000000000" pitchFamily="2" charset="0"/>
                <a:ea typeface="LLElementaryDots" panose="02000603000000000000" pitchFamily="2" charset="0"/>
              </a:rPr>
              <a:t>Thumbs up, Thumbs down </a:t>
            </a:r>
            <a:endParaRPr lang="en-US" sz="4800" b="1" dirty="0">
              <a:solidFill>
                <a:srgbClr val="FF0000"/>
              </a:solidFill>
              <a:latin typeface="LLElementaryDots" panose="02000603000000000000" pitchFamily="2" charset="0"/>
              <a:ea typeface="LLElementaryDots" panose="02000603000000000000" pitchFamily="2" charset="0"/>
            </a:endParaRPr>
          </a:p>
        </p:txBody>
      </p:sp>
    </p:spTree>
    <p:extLst>
      <p:ext uri="{BB962C8B-B14F-4D97-AF65-F5344CB8AC3E}">
        <p14:creationId xmlns:p14="http://schemas.microsoft.com/office/powerpoint/2010/main" val="1487265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83658" y="5107370"/>
            <a:ext cx="3832586" cy="1107996"/>
          </a:xfrm>
          <a:prstGeom prst="rect">
            <a:avLst/>
          </a:prstGeom>
          <a:noFill/>
        </p:spPr>
        <p:txBody>
          <a:bodyPr wrap="square" rtlCol="0">
            <a:spAutoFit/>
          </a:bodyPr>
          <a:lstStyle/>
          <a:p>
            <a:pPr algn="ctr"/>
            <a:r>
              <a:rPr lang="en-US" sz="6600" dirty="0">
                <a:solidFill>
                  <a:srgbClr val="00B0F0"/>
                </a:solidFill>
                <a:latin typeface="LLElementary" panose="02000603000000000000" pitchFamily="2" charset="0"/>
                <a:ea typeface="LLElementary" panose="02000603000000000000" pitchFamily="2" charset="0"/>
              </a:rPr>
              <a:t>True</a:t>
            </a:r>
            <a:r>
              <a:rPr lang="en-US" sz="3200" dirty="0">
                <a:solidFill>
                  <a:srgbClr val="00B0F0"/>
                </a:solidFill>
                <a:latin typeface="LLElementary" panose="02000603000000000000" pitchFamily="2" charset="0"/>
                <a:ea typeface="LLElementary" panose="02000603000000000000" pitchFamily="2" charset="0"/>
              </a:rPr>
              <a:t> </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078" y="1960713"/>
            <a:ext cx="4166673" cy="4323788"/>
          </a:xfrm>
          <a:prstGeom prst="rect">
            <a:avLst/>
          </a:prstGeom>
        </p:spPr>
      </p:pic>
      <p:sp>
        <p:nvSpPr>
          <p:cNvPr id="19" name="TextBox 18"/>
          <p:cNvSpPr txBox="1"/>
          <p:nvPr/>
        </p:nvSpPr>
        <p:spPr>
          <a:xfrm>
            <a:off x="7280472" y="5055854"/>
            <a:ext cx="3832586" cy="1107996"/>
          </a:xfrm>
          <a:prstGeom prst="rect">
            <a:avLst/>
          </a:prstGeom>
          <a:noFill/>
        </p:spPr>
        <p:txBody>
          <a:bodyPr wrap="square" rtlCol="0">
            <a:spAutoFit/>
          </a:bodyPr>
          <a:lstStyle/>
          <a:p>
            <a:pPr algn="ctr"/>
            <a:r>
              <a:rPr lang="en-US" sz="6600" dirty="0">
                <a:solidFill>
                  <a:srgbClr val="00B0F0"/>
                </a:solidFill>
                <a:latin typeface="LLElementary" panose="02000603000000000000" pitchFamily="2" charset="0"/>
                <a:ea typeface="LLElementary" panose="02000603000000000000" pitchFamily="2" charset="0"/>
              </a:rPr>
              <a:t>False</a:t>
            </a:r>
            <a:r>
              <a:rPr lang="en-US" sz="3200" dirty="0">
                <a:solidFill>
                  <a:srgbClr val="00B0F0"/>
                </a:solidFill>
                <a:latin typeface="LLElementary" panose="02000603000000000000" pitchFamily="2" charset="0"/>
                <a:ea typeface="LLElementary" panose="02000603000000000000" pitchFamily="2" charset="0"/>
              </a:rPr>
              <a:t> </a:t>
            </a:r>
          </a:p>
        </p:txBody>
      </p:sp>
      <p:sp>
        <p:nvSpPr>
          <p:cNvPr id="20" name="Title 1"/>
          <p:cNvSpPr>
            <a:spLocks noGrp="1"/>
          </p:cNvSpPr>
          <p:nvPr>
            <p:ph type="ctrTitle"/>
          </p:nvPr>
        </p:nvSpPr>
        <p:spPr>
          <a:xfrm>
            <a:off x="805542" y="707029"/>
            <a:ext cx="10580914" cy="1105812"/>
          </a:xfrm>
        </p:spPr>
        <p:txBody>
          <a:bodyPr>
            <a:noAutofit/>
          </a:bodyPr>
          <a:lstStyle/>
          <a:p>
            <a:r>
              <a:rPr lang="en-US" sz="4400" dirty="0" smtClean="0">
                <a:solidFill>
                  <a:srgbClr val="7030A0"/>
                </a:solidFill>
                <a:latin typeface="LLElementaryDots" panose="02000603000000000000" pitchFamily="2" charset="0"/>
                <a:ea typeface="LLElementaryDots" panose="02000603000000000000" pitchFamily="2" charset="0"/>
              </a:rPr>
              <a:t> </a:t>
            </a:r>
            <a:r>
              <a:rPr lang="en-US" sz="6600" dirty="0" smtClean="0">
                <a:solidFill>
                  <a:srgbClr val="7030A0"/>
                </a:solidFill>
                <a:latin typeface="LLElementaryDots" panose="02000603000000000000" pitchFamily="2" charset="0"/>
                <a:ea typeface="LLElementaryDots" panose="02000603000000000000" pitchFamily="2" charset="0"/>
              </a:rPr>
              <a:t>2 X 3 = 9</a:t>
            </a: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Tree>
    <p:extLst>
      <p:ext uri="{BB962C8B-B14F-4D97-AF65-F5344CB8AC3E}">
        <p14:creationId xmlns:p14="http://schemas.microsoft.com/office/powerpoint/2010/main" val="326986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94" y="1874467"/>
            <a:ext cx="4166673" cy="4323788"/>
          </a:xfrm>
          <a:prstGeom prst="rect">
            <a:avLst/>
          </a:prstGeom>
        </p:spPr>
      </p:pic>
      <p:sp>
        <p:nvSpPr>
          <p:cNvPr id="12" name="TextBox 11"/>
          <p:cNvSpPr txBox="1"/>
          <p:nvPr/>
        </p:nvSpPr>
        <p:spPr>
          <a:xfrm>
            <a:off x="1183658" y="5107370"/>
            <a:ext cx="3832586" cy="1107996"/>
          </a:xfrm>
          <a:prstGeom prst="rect">
            <a:avLst/>
          </a:prstGeom>
          <a:noFill/>
        </p:spPr>
        <p:txBody>
          <a:bodyPr wrap="square" rtlCol="0">
            <a:spAutoFit/>
          </a:bodyPr>
          <a:lstStyle/>
          <a:p>
            <a:pPr algn="ctr"/>
            <a:r>
              <a:rPr lang="en-US" sz="6600" dirty="0">
                <a:solidFill>
                  <a:srgbClr val="00B0F0"/>
                </a:solidFill>
                <a:latin typeface="LLElementary" panose="02000603000000000000" pitchFamily="2" charset="0"/>
                <a:ea typeface="LLElementary" panose="02000603000000000000" pitchFamily="2" charset="0"/>
              </a:rPr>
              <a:t>True</a:t>
            </a:r>
            <a:r>
              <a:rPr lang="en-US" sz="3200" dirty="0">
                <a:solidFill>
                  <a:srgbClr val="00B0F0"/>
                </a:solidFill>
                <a:latin typeface="LLElementary" panose="02000603000000000000" pitchFamily="2" charset="0"/>
                <a:ea typeface="LLElementary" panose="02000603000000000000" pitchFamily="2" charset="0"/>
              </a:rPr>
              <a:t> </a:t>
            </a:r>
          </a:p>
        </p:txBody>
      </p:sp>
      <p:sp>
        <p:nvSpPr>
          <p:cNvPr id="19" name="TextBox 18"/>
          <p:cNvSpPr txBox="1"/>
          <p:nvPr/>
        </p:nvSpPr>
        <p:spPr>
          <a:xfrm>
            <a:off x="7545856" y="4964823"/>
            <a:ext cx="3832586" cy="1107996"/>
          </a:xfrm>
          <a:prstGeom prst="rect">
            <a:avLst/>
          </a:prstGeom>
          <a:noFill/>
        </p:spPr>
        <p:txBody>
          <a:bodyPr wrap="square" rtlCol="0">
            <a:spAutoFit/>
          </a:bodyPr>
          <a:lstStyle/>
          <a:p>
            <a:pPr algn="ctr"/>
            <a:r>
              <a:rPr lang="en-US" sz="6600" dirty="0">
                <a:solidFill>
                  <a:srgbClr val="00B0F0"/>
                </a:solidFill>
                <a:latin typeface="LLElementary" panose="02000603000000000000" pitchFamily="2" charset="0"/>
                <a:ea typeface="LLElementary" panose="02000603000000000000" pitchFamily="2" charset="0"/>
              </a:rPr>
              <a:t>False</a:t>
            </a:r>
            <a:r>
              <a:rPr lang="en-US" sz="3200" dirty="0">
                <a:solidFill>
                  <a:srgbClr val="00B0F0"/>
                </a:solidFill>
                <a:latin typeface="LLElementary" panose="02000603000000000000" pitchFamily="2" charset="0"/>
                <a:ea typeface="LLElementary" panose="02000603000000000000" pitchFamily="2" charset="0"/>
              </a:rPr>
              <a:t> </a:t>
            </a:r>
          </a:p>
        </p:txBody>
      </p:sp>
      <p:sp>
        <p:nvSpPr>
          <p:cNvPr id="20" name="Title 1"/>
          <p:cNvSpPr>
            <a:spLocks noGrp="1"/>
          </p:cNvSpPr>
          <p:nvPr>
            <p:ph type="ctrTitle"/>
          </p:nvPr>
        </p:nvSpPr>
        <p:spPr>
          <a:xfrm>
            <a:off x="805542" y="682130"/>
            <a:ext cx="10580914" cy="1099405"/>
          </a:xfrm>
        </p:spPr>
        <p:txBody>
          <a:bodyPr>
            <a:noAutofit/>
          </a:bodyPr>
          <a:lstStyle/>
          <a:p>
            <a:r>
              <a:rPr lang="en-US" sz="6600" dirty="0" smtClean="0">
                <a:solidFill>
                  <a:srgbClr val="7030A0"/>
                </a:solidFill>
                <a:latin typeface="LLElementaryDots" panose="02000603000000000000" pitchFamily="2" charset="0"/>
                <a:ea typeface="LLElementaryDots" panose="02000603000000000000" pitchFamily="2" charset="0"/>
              </a:rPr>
              <a:t>4 X 4 = 16</a:t>
            </a: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Tree>
    <p:extLst>
      <p:ext uri="{BB962C8B-B14F-4D97-AF65-F5344CB8AC3E}">
        <p14:creationId xmlns:p14="http://schemas.microsoft.com/office/powerpoint/2010/main" val="85392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94" y="1874467"/>
            <a:ext cx="4166673" cy="4323788"/>
          </a:xfrm>
          <a:prstGeom prst="rect">
            <a:avLst/>
          </a:prstGeom>
        </p:spPr>
      </p:pic>
      <p:sp>
        <p:nvSpPr>
          <p:cNvPr id="12" name="TextBox 11"/>
          <p:cNvSpPr txBox="1"/>
          <p:nvPr/>
        </p:nvSpPr>
        <p:spPr>
          <a:xfrm>
            <a:off x="1183658" y="5107370"/>
            <a:ext cx="3832586" cy="1107996"/>
          </a:xfrm>
          <a:prstGeom prst="rect">
            <a:avLst/>
          </a:prstGeom>
          <a:noFill/>
        </p:spPr>
        <p:txBody>
          <a:bodyPr wrap="square" rtlCol="0">
            <a:spAutoFit/>
          </a:bodyPr>
          <a:lstStyle/>
          <a:p>
            <a:pPr algn="ctr"/>
            <a:r>
              <a:rPr lang="en-US" sz="6600" dirty="0">
                <a:solidFill>
                  <a:srgbClr val="00B0F0"/>
                </a:solidFill>
                <a:latin typeface="LLElementary" panose="02000603000000000000" pitchFamily="2" charset="0"/>
                <a:ea typeface="LLElementary" panose="02000603000000000000" pitchFamily="2" charset="0"/>
              </a:rPr>
              <a:t>True</a:t>
            </a:r>
            <a:r>
              <a:rPr lang="en-US" sz="3200" dirty="0">
                <a:solidFill>
                  <a:srgbClr val="00B0F0"/>
                </a:solidFill>
                <a:latin typeface="LLElementary" panose="02000603000000000000" pitchFamily="2" charset="0"/>
                <a:ea typeface="LLElementary" panose="02000603000000000000" pitchFamily="2" charset="0"/>
              </a:rPr>
              <a:t> </a:t>
            </a:r>
          </a:p>
        </p:txBody>
      </p:sp>
      <p:sp>
        <p:nvSpPr>
          <p:cNvPr id="19" name="TextBox 18"/>
          <p:cNvSpPr txBox="1"/>
          <p:nvPr/>
        </p:nvSpPr>
        <p:spPr>
          <a:xfrm>
            <a:off x="7545856" y="4964823"/>
            <a:ext cx="3832586" cy="1107996"/>
          </a:xfrm>
          <a:prstGeom prst="rect">
            <a:avLst/>
          </a:prstGeom>
          <a:noFill/>
        </p:spPr>
        <p:txBody>
          <a:bodyPr wrap="square" rtlCol="0">
            <a:spAutoFit/>
          </a:bodyPr>
          <a:lstStyle/>
          <a:p>
            <a:pPr algn="ctr"/>
            <a:r>
              <a:rPr lang="en-US" sz="6600" dirty="0">
                <a:solidFill>
                  <a:srgbClr val="00B0F0"/>
                </a:solidFill>
                <a:latin typeface="LLElementary" panose="02000603000000000000" pitchFamily="2" charset="0"/>
                <a:ea typeface="LLElementary" panose="02000603000000000000" pitchFamily="2" charset="0"/>
              </a:rPr>
              <a:t>False</a:t>
            </a:r>
            <a:r>
              <a:rPr lang="en-US" sz="3200" dirty="0">
                <a:solidFill>
                  <a:srgbClr val="00B0F0"/>
                </a:solidFill>
                <a:latin typeface="LLElementary" panose="02000603000000000000" pitchFamily="2" charset="0"/>
                <a:ea typeface="LLElementary" panose="02000603000000000000" pitchFamily="2" charset="0"/>
              </a:rPr>
              <a:t> </a:t>
            </a:r>
          </a:p>
        </p:txBody>
      </p:sp>
      <p:sp>
        <p:nvSpPr>
          <p:cNvPr id="20" name="Title 1"/>
          <p:cNvSpPr>
            <a:spLocks noGrp="1"/>
          </p:cNvSpPr>
          <p:nvPr>
            <p:ph type="ctrTitle"/>
          </p:nvPr>
        </p:nvSpPr>
        <p:spPr>
          <a:xfrm>
            <a:off x="805542" y="691645"/>
            <a:ext cx="10580914" cy="1018858"/>
          </a:xfrm>
        </p:spPr>
        <p:txBody>
          <a:bodyPr>
            <a:noAutofit/>
          </a:bodyPr>
          <a:lstStyle/>
          <a:p>
            <a:r>
              <a:rPr lang="en-US" sz="6600" dirty="0" smtClean="0">
                <a:solidFill>
                  <a:srgbClr val="7030A0"/>
                </a:solidFill>
                <a:latin typeface="LLElementaryDots" panose="02000603000000000000" pitchFamily="2" charset="0"/>
                <a:ea typeface="LLElementaryDots" panose="02000603000000000000" pitchFamily="2" charset="0"/>
              </a:rPr>
              <a:t>8 X 2 = 16</a:t>
            </a: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Tree>
    <p:extLst>
      <p:ext uri="{BB962C8B-B14F-4D97-AF65-F5344CB8AC3E}">
        <p14:creationId xmlns:p14="http://schemas.microsoft.com/office/powerpoint/2010/main" val="383087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3773" y="481164"/>
            <a:ext cx="8564451" cy="2387600"/>
          </a:xfrm>
        </p:spPr>
        <p:txBody>
          <a:bodyPr>
            <a:noAutofit/>
          </a:bodyPr>
          <a:lstStyle/>
          <a:p>
            <a:r>
              <a:rPr lang="en-US" b="1" dirty="0" smtClean="0">
                <a:solidFill>
                  <a:schemeClr val="accent1">
                    <a:lumMod val="75000"/>
                  </a:schemeClr>
                </a:solidFill>
                <a:latin typeface="LLElementaryDots" panose="02000603000000000000" pitchFamily="2" charset="0"/>
                <a:ea typeface="LLElementaryDots" panose="02000603000000000000" pitchFamily="2" charset="0"/>
              </a:rPr>
              <a:t>Table Share Time:</a:t>
            </a:r>
            <a:r>
              <a:rPr lang="en-US" sz="6600" dirty="0" smtClean="0">
                <a:solidFill>
                  <a:schemeClr val="accent1">
                    <a:lumMod val="75000"/>
                  </a:schemeClr>
                </a:solidFill>
                <a:latin typeface="LLElementaryDots" panose="02000603000000000000" pitchFamily="2" charset="0"/>
                <a:ea typeface="LLElementaryDots" panose="02000603000000000000" pitchFamily="2" charset="0"/>
              </a:rPr>
              <a:t/>
            </a:r>
            <a:br>
              <a:rPr lang="en-US" sz="6600" dirty="0" smtClean="0">
                <a:solidFill>
                  <a:schemeClr val="accent1">
                    <a:lumMod val="75000"/>
                  </a:schemeClr>
                </a:solidFill>
                <a:latin typeface="LLElementaryDots" panose="02000603000000000000" pitchFamily="2" charset="0"/>
                <a:ea typeface="LLElementaryDots" panose="02000603000000000000" pitchFamily="2" charset="0"/>
              </a:rPr>
            </a:br>
            <a:r>
              <a:rPr lang="en-US" sz="4800" dirty="0" smtClean="0">
                <a:solidFill>
                  <a:schemeClr val="accent1">
                    <a:lumMod val="75000"/>
                  </a:schemeClr>
                </a:solidFill>
                <a:latin typeface="LLElementaryDots" panose="02000603000000000000" pitchFamily="2" charset="0"/>
                <a:ea typeface="LLElementaryDots" panose="02000603000000000000" pitchFamily="2" charset="0"/>
              </a:rPr>
              <a:t>What does it mean to interpret something?</a:t>
            </a: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
        <p:nvSpPr>
          <p:cNvPr id="8" name="Title 1"/>
          <p:cNvSpPr txBox="1">
            <a:spLocks/>
          </p:cNvSpPr>
          <p:nvPr/>
        </p:nvSpPr>
        <p:spPr>
          <a:xfrm>
            <a:off x="1813773" y="2930085"/>
            <a:ext cx="8564451"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
        <p:nvSpPr>
          <p:cNvPr id="9" name="Title 1"/>
          <p:cNvSpPr txBox="1">
            <a:spLocks/>
          </p:cNvSpPr>
          <p:nvPr/>
        </p:nvSpPr>
        <p:spPr>
          <a:xfrm>
            <a:off x="1813772" y="3161259"/>
            <a:ext cx="8564451"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rgbClr val="FF0000"/>
                </a:solidFill>
                <a:latin typeface="LLElementaryDots" panose="02000603000000000000" pitchFamily="2" charset="0"/>
                <a:ea typeface="LLElementaryDots" panose="02000603000000000000" pitchFamily="2" charset="0"/>
              </a:rPr>
              <a:t>It means to explain </a:t>
            </a:r>
            <a:br>
              <a:rPr lang="en-US" sz="4800" dirty="0">
                <a:solidFill>
                  <a:srgbClr val="FF0000"/>
                </a:solidFill>
                <a:latin typeface="LLElementaryDots" panose="02000603000000000000" pitchFamily="2" charset="0"/>
                <a:ea typeface="LLElementaryDots" panose="02000603000000000000" pitchFamily="2" charset="0"/>
              </a:rPr>
            </a:br>
            <a:r>
              <a:rPr lang="en-US" sz="4800" dirty="0">
                <a:solidFill>
                  <a:srgbClr val="FF0000"/>
                </a:solidFill>
                <a:latin typeface="LLElementaryDots" panose="02000603000000000000" pitchFamily="2" charset="0"/>
                <a:ea typeface="LLElementaryDots" panose="02000603000000000000" pitchFamily="2" charset="0"/>
              </a:rPr>
              <a:t>the meaning of something OR to understand the meaning of something</a:t>
            </a: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Tree>
    <p:extLst>
      <p:ext uri="{BB962C8B-B14F-4D97-AF65-F5344CB8AC3E}">
        <p14:creationId xmlns:p14="http://schemas.microsoft.com/office/powerpoint/2010/main" val="381504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83658" y="5107370"/>
            <a:ext cx="3832586" cy="1107996"/>
          </a:xfrm>
          <a:prstGeom prst="rect">
            <a:avLst/>
          </a:prstGeom>
          <a:noFill/>
        </p:spPr>
        <p:txBody>
          <a:bodyPr wrap="square" rtlCol="0">
            <a:spAutoFit/>
          </a:bodyPr>
          <a:lstStyle/>
          <a:p>
            <a:pPr algn="ctr"/>
            <a:r>
              <a:rPr lang="en-US" sz="6600" dirty="0">
                <a:solidFill>
                  <a:srgbClr val="00B0F0"/>
                </a:solidFill>
                <a:latin typeface="LLElementary" panose="02000603000000000000" pitchFamily="2" charset="0"/>
                <a:ea typeface="LLElementary" panose="02000603000000000000" pitchFamily="2" charset="0"/>
              </a:rPr>
              <a:t>True</a:t>
            </a:r>
            <a:r>
              <a:rPr lang="en-US" sz="3200" dirty="0">
                <a:solidFill>
                  <a:srgbClr val="00B0F0"/>
                </a:solidFill>
                <a:latin typeface="LLElementary" panose="02000603000000000000" pitchFamily="2" charset="0"/>
                <a:ea typeface="LLElementary" panose="02000603000000000000" pitchFamily="2" charset="0"/>
              </a:rPr>
              <a:t> </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078" y="1960713"/>
            <a:ext cx="4166673" cy="4323788"/>
          </a:xfrm>
          <a:prstGeom prst="rect">
            <a:avLst/>
          </a:prstGeom>
        </p:spPr>
      </p:pic>
      <p:sp>
        <p:nvSpPr>
          <p:cNvPr id="19" name="TextBox 18"/>
          <p:cNvSpPr txBox="1"/>
          <p:nvPr/>
        </p:nvSpPr>
        <p:spPr>
          <a:xfrm>
            <a:off x="7280472" y="5055854"/>
            <a:ext cx="3832586" cy="1107996"/>
          </a:xfrm>
          <a:prstGeom prst="rect">
            <a:avLst/>
          </a:prstGeom>
          <a:noFill/>
        </p:spPr>
        <p:txBody>
          <a:bodyPr wrap="square" rtlCol="0">
            <a:spAutoFit/>
          </a:bodyPr>
          <a:lstStyle/>
          <a:p>
            <a:pPr algn="ctr"/>
            <a:r>
              <a:rPr lang="en-US" sz="6600" dirty="0">
                <a:solidFill>
                  <a:srgbClr val="00B0F0"/>
                </a:solidFill>
                <a:latin typeface="LLElementary" panose="02000603000000000000" pitchFamily="2" charset="0"/>
                <a:ea typeface="LLElementary" panose="02000603000000000000" pitchFamily="2" charset="0"/>
              </a:rPr>
              <a:t>False</a:t>
            </a:r>
            <a:r>
              <a:rPr lang="en-US" sz="3200" dirty="0">
                <a:solidFill>
                  <a:srgbClr val="00B0F0"/>
                </a:solidFill>
                <a:latin typeface="LLElementary" panose="02000603000000000000" pitchFamily="2" charset="0"/>
                <a:ea typeface="LLElementary" panose="02000603000000000000" pitchFamily="2" charset="0"/>
              </a:rPr>
              <a:t> </a:t>
            </a:r>
          </a:p>
        </p:txBody>
      </p:sp>
      <p:sp>
        <p:nvSpPr>
          <p:cNvPr id="20" name="Title 1"/>
          <p:cNvSpPr>
            <a:spLocks noGrp="1"/>
          </p:cNvSpPr>
          <p:nvPr>
            <p:ph type="ctrTitle"/>
          </p:nvPr>
        </p:nvSpPr>
        <p:spPr>
          <a:xfrm>
            <a:off x="805542" y="700009"/>
            <a:ext cx="10580914" cy="1105812"/>
          </a:xfrm>
        </p:spPr>
        <p:txBody>
          <a:bodyPr>
            <a:noAutofit/>
          </a:bodyPr>
          <a:lstStyle/>
          <a:p>
            <a:r>
              <a:rPr lang="en-US" sz="7200" dirty="0" smtClean="0">
                <a:solidFill>
                  <a:srgbClr val="7030A0"/>
                </a:solidFill>
                <a:latin typeface="LLElementaryDots" panose="02000603000000000000" pitchFamily="2" charset="0"/>
                <a:ea typeface="LLElementaryDots" panose="02000603000000000000" pitchFamily="2" charset="0"/>
              </a:rPr>
              <a:t> 3 X 5 = 16</a:t>
            </a: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Tree>
    <p:extLst>
      <p:ext uri="{BB962C8B-B14F-4D97-AF65-F5344CB8AC3E}">
        <p14:creationId xmlns:p14="http://schemas.microsoft.com/office/powerpoint/2010/main" val="11966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83658" y="5107370"/>
            <a:ext cx="3832586" cy="1107996"/>
          </a:xfrm>
          <a:prstGeom prst="rect">
            <a:avLst/>
          </a:prstGeom>
          <a:noFill/>
        </p:spPr>
        <p:txBody>
          <a:bodyPr wrap="square" rtlCol="0">
            <a:spAutoFit/>
          </a:bodyPr>
          <a:lstStyle/>
          <a:p>
            <a:pPr algn="ctr"/>
            <a:r>
              <a:rPr lang="en-US" sz="6600" dirty="0">
                <a:solidFill>
                  <a:srgbClr val="00B0F0"/>
                </a:solidFill>
                <a:latin typeface="LLElementary" panose="02000603000000000000" pitchFamily="2" charset="0"/>
                <a:ea typeface="LLElementary" panose="02000603000000000000" pitchFamily="2" charset="0"/>
              </a:rPr>
              <a:t>True</a:t>
            </a:r>
            <a:r>
              <a:rPr lang="en-US" sz="3200" dirty="0">
                <a:solidFill>
                  <a:srgbClr val="00B0F0"/>
                </a:solidFill>
                <a:latin typeface="LLElementary" panose="02000603000000000000" pitchFamily="2" charset="0"/>
                <a:ea typeface="LLElementary" panose="02000603000000000000" pitchFamily="2" charset="0"/>
              </a:rPr>
              <a:t> </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078" y="1960713"/>
            <a:ext cx="4166673" cy="4323788"/>
          </a:xfrm>
          <a:prstGeom prst="rect">
            <a:avLst/>
          </a:prstGeom>
        </p:spPr>
      </p:pic>
      <p:sp>
        <p:nvSpPr>
          <p:cNvPr id="19" name="TextBox 18"/>
          <p:cNvSpPr txBox="1"/>
          <p:nvPr/>
        </p:nvSpPr>
        <p:spPr>
          <a:xfrm>
            <a:off x="7280472" y="5055854"/>
            <a:ext cx="3832586" cy="1107996"/>
          </a:xfrm>
          <a:prstGeom prst="rect">
            <a:avLst/>
          </a:prstGeom>
          <a:noFill/>
        </p:spPr>
        <p:txBody>
          <a:bodyPr wrap="square" rtlCol="0">
            <a:spAutoFit/>
          </a:bodyPr>
          <a:lstStyle/>
          <a:p>
            <a:pPr algn="ctr"/>
            <a:r>
              <a:rPr lang="en-US" sz="6600" dirty="0">
                <a:solidFill>
                  <a:srgbClr val="00B0F0"/>
                </a:solidFill>
                <a:latin typeface="LLElementary" panose="02000603000000000000" pitchFamily="2" charset="0"/>
                <a:ea typeface="LLElementary" panose="02000603000000000000" pitchFamily="2" charset="0"/>
              </a:rPr>
              <a:t>False</a:t>
            </a:r>
            <a:r>
              <a:rPr lang="en-US" sz="3200" dirty="0">
                <a:solidFill>
                  <a:srgbClr val="00B0F0"/>
                </a:solidFill>
                <a:latin typeface="LLElementary" panose="02000603000000000000" pitchFamily="2" charset="0"/>
                <a:ea typeface="LLElementary" panose="02000603000000000000" pitchFamily="2" charset="0"/>
              </a:rPr>
              <a:t> </a:t>
            </a:r>
          </a:p>
        </p:txBody>
      </p:sp>
      <p:sp>
        <p:nvSpPr>
          <p:cNvPr id="20" name="Title 1"/>
          <p:cNvSpPr>
            <a:spLocks noGrp="1"/>
          </p:cNvSpPr>
          <p:nvPr>
            <p:ph type="ctrTitle"/>
          </p:nvPr>
        </p:nvSpPr>
        <p:spPr>
          <a:xfrm>
            <a:off x="805542" y="701624"/>
            <a:ext cx="10580914" cy="1010760"/>
          </a:xfrm>
        </p:spPr>
        <p:txBody>
          <a:bodyPr>
            <a:noAutofit/>
          </a:bodyPr>
          <a:lstStyle/>
          <a:p>
            <a:r>
              <a:rPr lang="en-US" sz="6600" dirty="0" smtClean="0">
                <a:solidFill>
                  <a:srgbClr val="7030A0"/>
                </a:solidFill>
                <a:latin typeface="LLElementaryDots" panose="02000603000000000000" pitchFamily="2" charset="0"/>
                <a:ea typeface="LLElementaryDots" panose="02000603000000000000" pitchFamily="2" charset="0"/>
              </a:rPr>
              <a:t>7 X 1 = 1</a:t>
            </a: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Tree>
    <p:extLst>
      <p:ext uri="{BB962C8B-B14F-4D97-AF65-F5344CB8AC3E}">
        <p14:creationId xmlns:p14="http://schemas.microsoft.com/office/powerpoint/2010/main" val="421966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83658" y="5107370"/>
            <a:ext cx="3832586" cy="1107996"/>
          </a:xfrm>
          <a:prstGeom prst="rect">
            <a:avLst/>
          </a:prstGeom>
          <a:noFill/>
        </p:spPr>
        <p:txBody>
          <a:bodyPr wrap="square" rtlCol="0">
            <a:spAutoFit/>
          </a:bodyPr>
          <a:lstStyle/>
          <a:p>
            <a:pPr algn="ctr"/>
            <a:r>
              <a:rPr lang="en-US" sz="6600" dirty="0">
                <a:solidFill>
                  <a:srgbClr val="00B0F0"/>
                </a:solidFill>
                <a:latin typeface="LLElementary" panose="02000603000000000000" pitchFamily="2" charset="0"/>
                <a:ea typeface="LLElementary" panose="02000603000000000000" pitchFamily="2" charset="0"/>
              </a:rPr>
              <a:t>True</a:t>
            </a:r>
            <a:r>
              <a:rPr lang="en-US" sz="3200" dirty="0">
                <a:solidFill>
                  <a:srgbClr val="00B0F0"/>
                </a:solidFill>
                <a:latin typeface="LLElementary" panose="02000603000000000000" pitchFamily="2" charset="0"/>
                <a:ea typeface="LLElementary" panose="02000603000000000000" pitchFamily="2" charset="0"/>
              </a:rPr>
              <a:t> </a:t>
            </a:r>
          </a:p>
        </p:txBody>
      </p:sp>
      <p:sp>
        <p:nvSpPr>
          <p:cNvPr id="19" name="TextBox 18"/>
          <p:cNvSpPr txBox="1"/>
          <p:nvPr/>
        </p:nvSpPr>
        <p:spPr>
          <a:xfrm>
            <a:off x="7280472" y="5055854"/>
            <a:ext cx="3832586" cy="1107996"/>
          </a:xfrm>
          <a:prstGeom prst="rect">
            <a:avLst/>
          </a:prstGeom>
          <a:noFill/>
        </p:spPr>
        <p:txBody>
          <a:bodyPr wrap="square" rtlCol="0">
            <a:spAutoFit/>
          </a:bodyPr>
          <a:lstStyle/>
          <a:p>
            <a:pPr algn="ctr"/>
            <a:r>
              <a:rPr lang="en-US" sz="6600" dirty="0">
                <a:solidFill>
                  <a:srgbClr val="00B0F0"/>
                </a:solidFill>
                <a:latin typeface="LLElementary" panose="02000603000000000000" pitchFamily="2" charset="0"/>
                <a:ea typeface="LLElementary" panose="02000603000000000000" pitchFamily="2" charset="0"/>
              </a:rPr>
              <a:t>False</a:t>
            </a:r>
            <a:r>
              <a:rPr lang="en-US" sz="3200" dirty="0">
                <a:solidFill>
                  <a:srgbClr val="00B0F0"/>
                </a:solidFill>
                <a:latin typeface="LLElementary" panose="02000603000000000000" pitchFamily="2" charset="0"/>
                <a:ea typeface="LLElementary" panose="02000603000000000000" pitchFamily="2" charset="0"/>
              </a:rPr>
              <a:t> </a:t>
            </a:r>
          </a:p>
        </p:txBody>
      </p:sp>
      <p:sp>
        <p:nvSpPr>
          <p:cNvPr id="20" name="Title 1"/>
          <p:cNvSpPr>
            <a:spLocks noGrp="1"/>
          </p:cNvSpPr>
          <p:nvPr>
            <p:ph type="ctrTitle"/>
          </p:nvPr>
        </p:nvSpPr>
        <p:spPr>
          <a:xfrm>
            <a:off x="805542" y="691417"/>
            <a:ext cx="10580914" cy="972692"/>
          </a:xfrm>
        </p:spPr>
        <p:txBody>
          <a:bodyPr>
            <a:noAutofit/>
          </a:bodyPr>
          <a:lstStyle/>
          <a:p>
            <a:r>
              <a:rPr lang="en-US" dirty="0" smtClean="0">
                <a:solidFill>
                  <a:schemeClr val="accent1">
                    <a:lumMod val="75000"/>
                  </a:schemeClr>
                </a:solidFill>
                <a:latin typeface="LLElementaryDots" panose="02000603000000000000" pitchFamily="2" charset="0"/>
                <a:ea typeface="LLElementaryDots" panose="02000603000000000000" pitchFamily="2" charset="0"/>
              </a:rPr>
              <a:t>10 X 9 = 90</a:t>
            </a: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
        <p:nvSpPr>
          <p:cNvPr id="15" name="Oval 14"/>
          <p:cNvSpPr/>
          <p:nvPr/>
        </p:nvSpPr>
        <p:spPr>
          <a:xfrm>
            <a:off x="1131160" y="1896688"/>
            <a:ext cx="4155782" cy="437506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76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1"/>
          <p:cNvSpPr>
            <a:spLocks noGrp="1"/>
          </p:cNvSpPr>
          <p:nvPr>
            <p:ph type="ctrTitle"/>
          </p:nvPr>
        </p:nvSpPr>
        <p:spPr>
          <a:xfrm>
            <a:off x="402771" y="709684"/>
            <a:ext cx="11386456" cy="4756592"/>
          </a:xfrm>
        </p:spPr>
        <p:txBody>
          <a:bodyPr>
            <a:noAutofit/>
          </a:bodyPr>
          <a:lstStyle/>
          <a:p>
            <a:pPr>
              <a:lnSpc>
                <a:spcPct val="100000"/>
              </a:lnSpc>
            </a:pPr>
            <a:r>
              <a:rPr lang="en-US" sz="4000" b="1" dirty="0" smtClean="0">
                <a:solidFill>
                  <a:srgbClr val="00B050"/>
                </a:solidFill>
                <a:latin typeface="LLElementaryDots" panose="02000603000000000000" pitchFamily="2" charset="0"/>
                <a:ea typeface="LLElementaryDots" panose="02000603000000000000" pitchFamily="2" charset="0"/>
              </a:rPr>
              <a:t>Exit Slip-  </a:t>
            </a:r>
            <a:r>
              <a:rPr lang="en-US" sz="4000" dirty="0" smtClean="0">
                <a:solidFill>
                  <a:srgbClr val="00B050"/>
                </a:solidFill>
                <a:latin typeface="LLElementaryDots" panose="02000603000000000000" pitchFamily="2" charset="0"/>
                <a:ea typeface="LLElementaryDots" panose="02000603000000000000" pitchFamily="2" charset="0"/>
              </a:rPr>
              <a:t/>
            </a:r>
            <a:br>
              <a:rPr lang="en-US" sz="4000" dirty="0" smtClean="0">
                <a:solidFill>
                  <a:srgbClr val="00B050"/>
                </a:solidFill>
                <a:latin typeface="LLElementaryDots" panose="02000603000000000000" pitchFamily="2" charset="0"/>
                <a:ea typeface="LLElementaryDots" panose="02000603000000000000" pitchFamily="2" charset="0"/>
              </a:rPr>
            </a:br>
            <a:r>
              <a:rPr lang="en-US" sz="4000" dirty="0" smtClean="0">
                <a:solidFill>
                  <a:srgbClr val="00B050"/>
                </a:solidFill>
                <a:latin typeface="LLElementaryDots" panose="02000603000000000000" pitchFamily="2" charset="0"/>
                <a:ea typeface="LLElementaryDots" panose="02000603000000000000" pitchFamily="2" charset="0"/>
              </a:rPr>
              <a:t>1. Write your name on the top of the page.</a:t>
            </a:r>
            <a:br>
              <a:rPr lang="en-US" sz="4000" dirty="0" smtClean="0">
                <a:solidFill>
                  <a:srgbClr val="00B050"/>
                </a:solidFill>
                <a:latin typeface="LLElementaryDots" panose="02000603000000000000" pitchFamily="2" charset="0"/>
                <a:ea typeface="LLElementaryDots" panose="02000603000000000000" pitchFamily="2" charset="0"/>
              </a:rPr>
            </a:br>
            <a:r>
              <a:rPr lang="en-US" sz="4000" dirty="0" smtClean="0">
                <a:solidFill>
                  <a:srgbClr val="00B050"/>
                </a:solidFill>
                <a:latin typeface="LLElementaryDots" panose="02000603000000000000" pitchFamily="2" charset="0"/>
                <a:ea typeface="LLElementaryDots" panose="02000603000000000000" pitchFamily="2" charset="0"/>
              </a:rPr>
              <a:t>2. Solve the following using ANY strategy:</a:t>
            </a:r>
            <a:r>
              <a:rPr lang="en-US" sz="4000" dirty="0" smtClean="0">
                <a:latin typeface="LLElementaryDots" panose="02000603000000000000" pitchFamily="2" charset="0"/>
                <a:ea typeface="LLElementaryDots" panose="02000603000000000000" pitchFamily="2" charset="0"/>
              </a:rPr>
              <a:t/>
            </a:r>
            <a:br>
              <a:rPr lang="en-US" sz="4000" dirty="0" smtClean="0">
                <a:latin typeface="LLElementaryDots" panose="02000603000000000000" pitchFamily="2" charset="0"/>
                <a:ea typeface="LLElementaryDots" panose="02000603000000000000" pitchFamily="2" charset="0"/>
              </a:rPr>
            </a:br>
            <a:r>
              <a:rPr lang="en-US" sz="4000" dirty="0">
                <a:latin typeface="LLElementaryDots" panose="02000603000000000000" pitchFamily="2" charset="0"/>
                <a:ea typeface="LLElementaryDots" panose="02000603000000000000" pitchFamily="2" charset="0"/>
              </a:rPr>
              <a:t/>
            </a:r>
            <a:br>
              <a:rPr lang="en-US" sz="4000" dirty="0">
                <a:latin typeface="LLElementaryDots" panose="02000603000000000000" pitchFamily="2" charset="0"/>
                <a:ea typeface="LLElementaryDots" panose="02000603000000000000" pitchFamily="2" charset="0"/>
              </a:rPr>
            </a:br>
            <a:r>
              <a:rPr lang="en-US" sz="3600" dirty="0" smtClean="0">
                <a:latin typeface="LLElementaryDots" panose="02000603000000000000" pitchFamily="2" charset="0"/>
                <a:ea typeface="LLElementaryDots" panose="02000603000000000000" pitchFamily="2" charset="0"/>
              </a:rPr>
              <a:t>A) Kristin had 3 egg cartons with 6 eggs in each carton.  How many eggs did she have?</a:t>
            </a:r>
            <a:r>
              <a:rPr lang="en-US" sz="3600" dirty="0">
                <a:latin typeface="LLElementaryDots" panose="02000603000000000000" pitchFamily="2" charset="0"/>
                <a:ea typeface="LLElementaryDots" panose="02000603000000000000" pitchFamily="2" charset="0"/>
              </a:rPr>
              <a:t/>
            </a:r>
            <a:br>
              <a:rPr lang="en-US" sz="3600" dirty="0">
                <a:latin typeface="LLElementaryDots" panose="02000603000000000000" pitchFamily="2" charset="0"/>
                <a:ea typeface="LLElementaryDots" panose="02000603000000000000" pitchFamily="2" charset="0"/>
              </a:rPr>
            </a:br>
            <a:r>
              <a:rPr lang="en-US" sz="3600" dirty="0" smtClean="0">
                <a:latin typeface="LLElementaryDots" panose="02000603000000000000" pitchFamily="2" charset="0"/>
                <a:ea typeface="LLElementaryDots" panose="02000603000000000000" pitchFamily="2" charset="0"/>
              </a:rPr>
              <a:t/>
            </a:r>
            <a:br>
              <a:rPr lang="en-US" sz="3600" dirty="0" smtClean="0">
                <a:latin typeface="LLElementaryDots" panose="02000603000000000000" pitchFamily="2" charset="0"/>
                <a:ea typeface="LLElementaryDots" panose="02000603000000000000" pitchFamily="2" charset="0"/>
              </a:rPr>
            </a:br>
            <a:r>
              <a:rPr lang="en-US" sz="3600" dirty="0" smtClean="0">
                <a:latin typeface="LLElementaryDots" panose="02000603000000000000" pitchFamily="2" charset="0"/>
                <a:ea typeface="LLElementaryDots" panose="02000603000000000000" pitchFamily="2" charset="0"/>
              </a:rPr>
              <a:t>B) 3 X 9 = ?</a:t>
            </a: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Tree>
    <p:extLst>
      <p:ext uri="{BB962C8B-B14F-4D97-AF65-F5344CB8AC3E}">
        <p14:creationId xmlns:p14="http://schemas.microsoft.com/office/powerpoint/2010/main" val="585309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266419" y="2465241"/>
            <a:ext cx="9674087" cy="461665"/>
          </a:xfrm>
          <a:prstGeom prst="rect">
            <a:avLst/>
          </a:prstGeom>
          <a:noFill/>
        </p:spPr>
        <p:txBody>
          <a:bodyPr wrap="square" rtlCol="0">
            <a:spAutoFit/>
          </a:bodyPr>
          <a:lstStyle/>
          <a:p>
            <a:pPr algn="ctr"/>
            <a:r>
              <a:rPr lang="en-US" sz="2400" u="sng" dirty="0" smtClean="0">
                <a:solidFill>
                  <a:srgbClr val="0563C1"/>
                </a:solidFill>
                <a:latin typeface="LLElementary" panose="02000603000000000000" pitchFamily="2" charset="0"/>
                <a:ea typeface="LLElementary" panose="02000603000000000000" pitchFamily="2" charset="0"/>
                <a:cs typeface="Times New Roman" panose="02020603050405020304" pitchFamily="18" charset="0"/>
                <a:hlinkClick r:id="rId3"/>
              </a:rPr>
              <a:t>http</a:t>
            </a:r>
            <a:r>
              <a:rPr lang="en-US" sz="2400" u="sng" dirty="0">
                <a:solidFill>
                  <a:srgbClr val="0563C1"/>
                </a:solidFill>
                <a:latin typeface="LLElementary" panose="02000603000000000000" pitchFamily="2" charset="0"/>
                <a:ea typeface="LLElementary" panose="02000603000000000000" pitchFamily="2" charset="0"/>
                <a:cs typeface="Times New Roman" panose="02020603050405020304" pitchFamily="18" charset="0"/>
                <a:hlinkClick r:id="rId3"/>
              </a:rPr>
              <a:t>://</a:t>
            </a:r>
            <a:r>
              <a:rPr lang="en-US" sz="2400" u="sng" dirty="0" smtClean="0">
                <a:solidFill>
                  <a:srgbClr val="0563C1"/>
                </a:solidFill>
                <a:latin typeface="LLElementary" panose="02000603000000000000" pitchFamily="2" charset="0"/>
                <a:ea typeface="LLElementary" panose="02000603000000000000" pitchFamily="2" charset="0"/>
                <a:cs typeface="Times New Roman" panose="02020603050405020304" pitchFamily="18" charset="0"/>
                <a:hlinkClick r:id="rId3"/>
              </a:rPr>
              <a:t>www.teacherspayteachers.com/Store/Ready-Lessons</a:t>
            </a:r>
            <a:endParaRPr lang="en-US" sz="2400" dirty="0">
              <a:solidFill>
                <a:prstClr val="black"/>
              </a:solidFill>
              <a:latin typeface="LLElementary" panose="02000603000000000000" pitchFamily="2" charset="0"/>
              <a:ea typeface="LLElementary" panose="02000603000000000000" pitchFamily="2" charset="0"/>
            </a:endParaRPr>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1301" y="4262717"/>
            <a:ext cx="1824324" cy="1824324"/>
          </a:xfrm>
          <a:prstGeom prst="rect">
            <a:avLst/>
          </a:prstGeom>
        </p:spPr>
      </p:pic>
    </p:spTree>
    <p:extLst>
      <p:ext uri="{BB962C8B-B14F-4D97-AF65-F5344CB8AC3E}">
        <p14:creationId xmlns:p14="http://schemas.microsoft.com/office/powerpoint/2010/main" val="3574278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59298" y="497030"/>
            <a:ext cx="3558742" cy="5786199"/>
          </a:xfrm>
          <a:prstGeom prst="rect">
            <a:avLst/>
          </a:prstGeom>
        </p:spPr>
        <p:txBody>
          <a:bodyPr wrap="square">
            <a:spAutoFit/>
          </a:bodyPr>
          <a:lstStyle/>
          <a:p>
            <a:pPr algn="ctr"/>
            <a:r>
              <a:rPr lang="en-US" sz="1400" dirty="0" smtClean="0">
                <a:latin typeface="LLElementary" panose="02000603000000000000" pitchFamily="2" charset="0"/>
                <a:ea typeface="LLElementary" panose="02000603000000000000" pitchFamily="2" charset="0"/>
                <a:cs typeface="Times New Roman" panose="02020603050405020304" pitchFamily="18" charset="0"/>
              </a:rPr>
              <a:t>I’m </a:t>
            </a:r>
            <a:r>
              <a:rPr lang="en-US" sz="1400" dirty="0">
                <a:latin typeface="LLElementary" panose="02000603000000000000" pitchFamily="2" charset="0"/>
                <a:ea typeface="LLElementary" panose="02000603000000000000" pitchFamily="2" charset="0"/>
                <a:cs typeface="Times New Roman" panose="02020603050405020304" pitchFamily="18" charset="0"/>
              </a:rPr>
              <a:t>Lovin’ Lit</a:t>
            </a:r>
            <a:endParaRPr lang="en-US" sz="1400" spc="100" dirty="0" smtClean="0">
              <a:latin typeface="LLElementary" panose="02000603000000000000" pitchFamily="2" charset="0"/>
              <a:ea typeface="LLElementary" panose="02000603000000000000" pitchFamily="2" charset="0"/>
            </a:endParaRPr>
          </a:p>
          <a:p>
            <a:pPr algn="ctr"/>
            <a:endParaRPr lang="en-US" sz="1400" spc="100" dirty="0" smtClean="0">
              <a:latin typeface="LLElementary" panose="02000603000000000000" pitchFamily="2" charset="0"/>
              <a:ea typeface="LLElementary" panose="02000603000000000000" pitchFamily="2" charset="0"/>
            </a:endParaRPr>
          </a:p>
          <a:p>
            <a:pPr algn="ctr"/>
            <a:endParaRPr lang="en-US" sz="1400" spc="100" dirty="0">
              <a:latin typeface="LLElementary" panose="02000603000000000000" pitchFamily="2" charset="0"/>
              <a:ea typeface="LLElementary" panose="02000603000000000000" pitchFamily="2" charset="0"/>
            </a:endParaRPr>
          </a:p>
          <a:p>
            <a:pPr algn="ctr"/>
            <a:endParaRPr lang="en-US" sz="1400" spc="100" dirty="0" smtClean="0">
              <a:latin typeface="LLElementary" panose="02000603000000000000" pitchFamily="2" charset="0"/>
              <a:ea typeface="LLElementary" panose="02000603000000000000" pitchFamily="2" charset="0"/>
            </a:endParaRPr>
          </a:p>
          <a:p>
            <a:pPr algn="ctr"/>
            <a:endParaRPr lang="en-US" sz="1400" spc="100" dirty="0" smtClean="0">
              <a:latin typeface="LLElementary" panose="02000603000000000000" pitchFamily="2" charset="0"/>
              <a:ea typeface="LLElementary" panose="02000603000000000000" pitchFamily="2" charset="0"/>
            </a:endParaRPr>
          </a:p>
          <a:p>
            <a:pPr algn="ctr"/>
            <a:endParaRPr lang="en-US" sz="1400" spc="100" dirty="0">
              <a:latin typeface="LLElementary" panose="02000603000000000000" pitchFamily="2" charset="0"/>
              <a:ea typeface="LLElementary" panose="02000603000000000000" pitchFamily="2" charset="0"/>
            </a:endParaRPr>
          </a:p>
          <a:p>
            <a:pPr algn="ctr"/>
            <a:endParaRPr lang="en-US" sz="800" dirty="0">
              <a:solidFill>
                <a:srgbClr val="FF0000"/>
              </a:solidFill>
              <a:latin typeface="LLElementary" panose="02000603000000000000" pitchFamily="2" charset="0"/>
              <a:ea typeface="LLElementary" panose="02000603000000000000" pitchFamily="2" charset="0"/>
              <a:hlinkClick r:id="rId3"/>
            </a:endParaRPr>
          </a:p>
          <a:p>
            <a:pPr algn="ctr"/>
            <a:r>
              <a:rPr lang="en-US" sz="1400" u="sng" dirty="0">
                <a:solidFill>
                  <a:srgbClr val="0563C1"/>
                </a:solidFill>
                <a:latin typeface="LLElementary" panose="02000603000000000000" pitchFamily="2" charset="0"/>
                <a:ea typeface="LLElementary" panose="02000603000000000000" pitchFamily="2" charset="0"/>
                <a:cs typeface="Times New Roman" panose="02020603050405020304" pitchFamily="18" charset="0"/>
                <a:hlinkClick r:id="rId3"/>
              </a:rPr>
              <a:t>http://</a:t>
            </a:r>
            <a:r>
              <a:rPr lang="en-US" sz="1400" u="sng" dirty="0" smtClean="0">
                <a:solidFill>
                  <a:srgbClr val="0563C1"/>
                </a:solidFill>
                <a:latin typeface="LLElementary" panose="02000603000000000000" pitchFamily="2" charset="0"/>
                <a:ea typeface="LLElementary" panose="02000603000000000000" pitchFamily="2" charset="0"/>
                <a:cs typeface="Times New Roman" panose="02020603050405020304" pitchFamily="18" charset="0"/>
                <a:hlinkClick r:id="rId3"/>
              </a:rPr>
              <a:t>imlovinlit.blogspot.com</a:t>
            </a:r>
            <a:endParaRPr lang="en-US" sz="1400" u="sng" dirty="0" smtClean="0">
              <a:solidFill>
                <a:srgbClr val="0563C1"/>
              </a:solidFill>
              <a:latin typeface="LLElementary" panose="02000603000000000000" pitchFamily="2" charset="0"/>
              <a:ea typeface="LLElementary" panose="02000603000000000000" pitchFamily="2" charset="0"/>
              <a:cs typeface="Times New Roman" panose="02020603050405020304" pitchFamily="18" charset="0"/>
            </a:endParaRPr>
          </a:p>
          <a:p>
            <a:pPr algn="ctr"/>
            <a:endParaRPr lang="en-US" sz="1400" u="sng" dirty="0" smtClean="0">
              <a:solidFill>
                <a:srgbClr val="0563C1"/>
              </a:solidFill>
              <a:latin typeface="LLElementary" panose="02000603000000000000" pitchFamily="2" charset="0"/>
              <a:ea typeface="LLElementary" panose="02000603000000000000" pitchFamily="2" charset="0"/>
              <a:cs typeface="Times New Roman" panose="02020603050405020304" pitchFamily="18" charset="0"/>
            </a:endParaRPr>
          </a:p>
          <a:p>
            <a:pPr algn="ctr"/>
            <a:endParaRPr lang="en-US" sz="1400" u="sng" dirty="0">
              <a:solidFill>
                <a:srgbClr val="0563C1"/>
              </a:solidFill>
              <a:latin typeface="LLElementary" panose="02000603000000000000" pitchFamily="2" charset="0"/>
              <a:ea typeface="LLElementary" panose="02000603000000000000" pitchFamily="2" charset="0"/>
              <a:cs typeface="Times New Roman" panose="02020603050405020304" pitchFamily="18" charset="0"/>
            </a:endParaRPr>
          </a:p>
          <a:p>
            <a:pPr algn="ctr"/>
            <a:r>
              <a:rPr lang="en-US" sz="1400" dirty="0">
                <a:latin typeface="LLElementary" panose="02000603000000000000" pitchFamily="2" charset="0"/>
                <a:ea typeface="LLElementary" panose="02000603000000000000" pitchFamily="2" charset="0"/>
                <a:cs typeface="Times New Roman" panose="02020603050405020304" pitchFamily="18" charset="0"/>
              </a:rPr>
              <a:t>Creative Clips by Krista Wallden</a:t>
            </a:r>
          </a:p>
          <a:p>
            <a:pPr algn="ctr"/>
            <a:endParaRPr lang="en-US" sz="1400" spc="100" dirty="0" smtClean="0">
              <a:latin typeface="LLElementary" panose="02000603000000000000" pitchFamily="2" charset="0"/>
              <a:ea typeface="LLElementary" panose="02000603000000000000" pitchFamily="2" charset="0"/>
            </a:endParaRPr>
          </a:p>
          <a:p>
            <a:pPr algn="ctr"/>
            <a:endParaRPr lang="en-US" sz="1400" spc="100" dirty="0" smtClean="0">
              <a:latin typeface="LLElementary" panose="02000603000000000000" pitchFamily="2" charset="0"/>
              <a:ea typeface="LLElementary" panose="02000603000000000000" pitchFamily="2" charset="0"/>
            </a:endParaRPr>
          </a:p>
          <a:p>
            <a:pPr algn="ctr"/>
            <a:endParaRPr lang="en-US" sz="1400" spc="100" dirty="0" smtClean="0">
              <a:latin typeface="LLElementary" panose="02000603000000000000" pitchFamily="2" charset="0"/>
              <a:ea typeface="LLElementary" panose="02000603000000000000" pitchFamily="2" charset="0"/>
            </a:endParaRPr>
          </a:p>
          <a:p>
            <a:pPr algn="ctr"/>
            <a:endParaRPr lang="en-US" sz="1400" spc="100" dirty="0">
              <a:latin typeface="LLElementary" panose="02000603000000000000" pitchFamily="2" charset="0"/>
              <a:ea typeface="LLElementary" panose="02000603000000000000" pitchFamily="2" charset="0"/>
            </a:endParaRPr>
          </a:p>
          <a:p>
            <a:pPr algn="ctr"/>
            <a:endParaRPr lang="en-US" sz="1400" spc="100" dirty="0" smtClean="0">
              <a:latin typeface="LLElementary" panose="02000603000000000000" pitchFamily="2" charset="0"/>
              <a:ea typeface="LLElementary" panose="02000603000000000000" pitchFamily="2" charset="0"/>
            </a:endParaRPr>
          </a:p>
          <a:p>
            <a:pPr algn="ctr"/>
            <a:endParaRPr lang="en-US" sz="800" spc="100" dirty="0">
              <a:latin typeface="LLElementary" panose="02000603000000000000" pitchFamily="2" charset="0"/>
              <a:ea typeface="LLElementary" panose="02000603000000000000" pitchFamily="2" charset="0"/>
            </a:endParaRPr>
          </a:p>
          <a:p>
            <a:pPr algn="ctr"/>
            <a:r>
              <a:rPr lang="en-US" sz="1400" u="sng" dirty="0">
                <a:solidFill>
                  <a:srgbClr val="0563C1"/>
                </a:solidFill>
                <a:latin typeface="LLElementary" panose="02000603000000000000" pitchFamily="2" charset="0"/>
                <a:ea typeface="LLElementary" panose="02000603000000000000" pitchFamily="2" charset="0"/>
                <a:cs typeface="Times New Roman" panose="02020603050405020304" pitchFamily="18" charset="0"/>
                <a:hlinkClick r:id="rId4"/>
              </a:rPr>
              <a:t>http://www.teacherspayteachers.com/Store/Krista-Wallden</a:t>
            </a:r>
            <a:r>
              <a:rPr lang="en-US" sz="1400" dirty="0">
                <a:latin typeface="LLElementary" panose="02000603000000000000" pitchFamily="2" charset="0"/>
                <a:ea typeface="LLElementary" panose="02000603000000000000" pitchFamily="2" charset="0"/>
                <a:cs typeface="Times New Roman" panose="02020603050405020304" pitchFamily="18" charset="0"/>
                <a:hlinkClick r:id="rId4"/>
              </a:rPr>
              <a:t>   </a:t>
            </a:r>
            <a:endParaRPr lang="en-US" sz="1400" dirty="0">
              <a:latin typeface="LLElementary" panose="02000603000000000000" pitchFamily="2" charset="0"/>
              <a:ea typeface="LLElementary" panose="02000603000000000000" pitchFamily="2" charset="0"/>
              <a:cs typeface="Times New Roman" panose="02020603050405020304" pitchFamily="18" charset="0"/>
            </a:endParaRPr>
          </a:p>
          <a:p>
            <a:pPr algn="ctr"/>
            <a:endParaRPr lang="en-US" spc="100" dirty="0">
              <a:latin typeface="LLElementary" panose="02000603000000000000" pitchFamily="2" charset="0"/>
              <a:ea typeface="LLElementary" panose="02000603000000000000" pitchFamily="2" charset="0"/>
            </a:endParaRPr>
          </a:p>
          <a:p>
            <a:pPr algn="ctr"/>
            <a:r>
              <a:rPr lang="en-US" sz="1400" dirty="0">
                <a:latin typeface="LLElementary" panose="02000603000000000000" pitchFamily="2" charset="0"/>
                <a:ea typeface="LLElementary" panose="02000603000000000000" pitchFamily="2" charset="0"/>
              </a:rPr>
              <a:t>This document was created using licensed graphics from Glitter Meets Glue Designs. It is a violation of copyright law to “lift” the graphics for other purposes. To obtain your own license, visit </a:t>
            </a:r>
            <a:r>
              <a:rPr lang="en-US" sz="1400" dirty="0" smtClean="0">
                <a:latin typeface="LLElementary" panose="02000603000000000000" pitchFamily="2" charset="0"/>
                <a:ea typeface="LLElementary" panose="02000603000000000000" pitchFamily="2" charset="0"/>
                <a:hlinkClick r:id="rId5"/>
              </a:rPr>
              <a:t>http://glittermeetsglue.com/</a:t>
            </a:r>
            <a:endParaRPr lang="en-US" sz="1400" dirty="0" smtClean="0">
              <a:latin typeface="LLElementary" panose="02000603000000000000" pitchFamily="2" charset="0"/>
              <a:ea typeface="LLElementary" panose="02000603000000000000" pitchFamily="2" charset="0"/>
            </a:endParaRPr>
          </a:p>
        </p:txBody>
      </p:sp>
      <p:pic>
        <p:nvPicPr>
          <p:cNvPr id="7" name="Picture 6">
            <a:hlinkClick r:id="rId4"/>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3470" y="2820250"/>
            <a:ext cx="1108891" cy="1128176"/>
          </a:xfrm>
          <a:prstGeom prst="rect">
            <a:avLst/>
          </a:prstGeom>
        </p:spPr>
      </p:pic>
      <p:pic>
        <p:nvPicPr>
          <p:cNvPr id="13" name="Picture 1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84223" y="770615"/>
            <a:ext cx="1108891" cy="1108891"/>
          </a:xfrm>
          <a:prstGeom prst="rect">
            <a:avLst/>
          </a:prstGeom>
        </p:spPr>
      </p:pic>
      <p:sp>
        <p:nvSpPr>
          <p:cNvPr id="16" name="Rectangle 15"/>
          <p:cNvSpPr/>
          <p:nvPr/>
        </p:nvSpPr>
        <p:spPr>
          <a:xfrm>
            <a:off x="6677338" y="721892"/>
            <a:ext cx="3548858" cy="5601533"/>
          </a:xfrm>
          <a:prstGeom prst="rect">
            <a:avLst/>
          </a:prstGeom>
        </p:spPr>
        <p:txBody>
          <a:bodyPr wrap="square">
            <a:spAutoFit/>
          </a:bodyPr>
          <a:lstStyle/>
          <a:p>
            <a:pPr algn="ctr"/>
            <a:endParaRPr lang="en-AU" sz="1400" dirty="0" smtClean="0">
              <a:latin typeface="LLElementary" panose="02000603000000000000" pitchFamily="2" charset="0"/>
              <a:ea typeface="LLElementary" panose="02000603000000000000" pitchFamily="2" charset="0"/>
            </a:endParaRPr>
          </a:p>
          <a:p>
            <a:pPr algn="ctr"/>
            <a:r>
              <a:rPr lang="en-AU" sz="1400" dirty="0" smtClean="0">
                <a:latin typeface="LLElementary" panose="02000603000000000000" pitchFamily="2" charset="0"/>
                <a:ea typeface="LLElementary" panose="02000603000000000000" pitchFamily="2" charset="0"/>
              </a:rPr>
              <a:t>Graphics </a:t>
            </a:r>
            <a:r>
              <a:rPr lang="en-AU" sz="1400" dirty="0">
                <a:latin typeface="LLElementary" panose="02000603000000000000" pitchFamily="2" charset="0"/>
                <a:ea typeface="LLElementary" panose="02000603000000000000" pitchFamily="2" charset="0"/>
              </a:rPr>
              <a:t>From the Pond </a:t>
            </a:r>
            <a:endParaRPr lang="en-AU" sz="1400" u="sng" dirty="0" smtClean="0">
              <a:latin typeface="LLElementary" panose="02000603000000000000" pitchFamily="2" charset="0"/>
              <a:ea typeface="LLElementary" panose="02000603000000000000" pitchFamily="2" charset="0"/>
              <a:hlinkClick r:id="rId9"/>
            </a:endParaRPr>
          </a:p>
          <a:p>
            <a:pPr algn="ctr"/>
            <a:r>
              <a:rPr lang="en-AU" sz="1400" u="sng" dirty="0" smtClean="0">
                <a:latin typeface="LLElementary" panose="02000603000000000000" pitchFamily="2" charset="0"/>
                <a:ea typeface="LLElementary" panose="02000603000000000000" pitchFamily="2" charset="0"/>
                <a:hlinkClick r:id="rId9"/>
              </a:rPr>
              <a:t>http</a:t>
            </a:r>
            <a:r>
              <a:rPr lang="en-AU" sz="1400" u="sng" dirty="0">
                <a:latin typeface="LLElementary" panose="02000603000000000000" pitchFamily="2" charset="0"/>
                <a:ea typeface="LLElementary" panose="02000603000000000000" pitchFamily="2" charset="0"/>
                <a:hlinkClick r:id="rId9"/>
              </a:rPr>
              <a:t>://frompond.blogspot.com</a:t>
            </a:r>
            <a:endParaRPr lang="en-US" sz="1400" dirty="0">
              <a:latin typeface="LLElementary" panose="02000603000000000000" pitchFamily="2" charset="0"/>
              <a:ea typeface="LLElementary" panose="02000603000000000000" pitchFamily="2" charset="0"/>
            </a:endParaRPr>
          </a:p>
          <a:p>
            <a:pPr algn="ctr"/>
            <a:endParaRPr lang="en-US" sz="1400" spc="100" dirty="0" smtClean="0">
              <a:latin typeface="LLElementary" panose="02000603000000000000" pitchFamily="2" charset="0"/>
              <a:ea typeface="LLElementary" panose="02000603000000000000" pitchFamily="2" charset="0"/>
            </a:endParaRPr>
          </a:p>
          <a:p>
            <a:pPr algn="ctr"/>
            <a:endParaRPr lang="en-US" sz="1400" dirty="0" smtClean="0">
              <a:latin typeface="LLElementary" panose="02000603000000000000" pitchFamily="2" charset="0"/>
              <a:ea typeface="LLElementary" panose="02000603000000000000" pitchFamily="2" charset="0"/>
            </a:endParaRPr>
          </a:p>
          <a:p>
            <a:pPr algn="ctr"/>
            <a:endParaRPr lang="en-US" sz="1400" dirty="0">
              <a:latin typeface="LLElementary" panose="02000603000000000000" pitchFamily="2" charset="0"/>
              <a:ea typeface="LLElementary" panose="02000603000000000000" pitchFamily="2" charset="0"/>
            </a:endParaRPr>
          </a:p>
          <a:p>
            <a:pPr algn="ctr"/>
            <a:endParaRPr lang="en-US" sz="1400" dirty="0" smtClean="0">
              <a:latin typeface="LLElementary" panose="02000603000000000000" pitchFamily="2" charset="0"/>
              <a:ea typeface="LLElementary" panose="02000603000000000000" pitchFamily="2" charset="0"/>
            </a:endParaRPr>
          </a:p>
          <a:p>
            <a:pPr algn="ctr"/>
            <a:r>
              <a:rPr lang="en-US" sz="1400" dirty="0" smtClean="0">
                <a:latin typeface="LLElementary" panose="02000603000000000000" pitchFamily="2" charset="0"/>
                <a:ea typeface="LLElementary" panose="02000603000000000000" pitchFamily="2" charset="0"/>
              </a:rPr>
              <a:t>Heather </a:t>
            </a:r>
            <a:r>
              <a:rPr lang="en-US" sz="1400" dirty="0">
                <a:latin typeface="LLElementary" panose="02000603000000000000" pitchFamily="2" charset="0"/>
                <a:ea typeface="LLElementary" panose="02000603000000000000" pitchFamily="2" charset="0"/>
              </a:rPr>
              <a:t>Ayers, Fun for </a:t>
            </a:r>
            <a:r>
              <a:rPr lang="en-US" sz="1400" dirty="0" smtClean="0">
                <a:latin typeface="LLElementary" panose="02000603000000000000" pitchFamily="2" charset="0"/>
                <a:ea typeface="LLElementary" panose="02000603000000000000" pitchFamily="2" charset="0"/>
              </a:rPr>
              <a:t>Learning</a:t>
            </a:r>
            <a:endParaRPr lang="en-US" sz="1400" dirty="0">
              <a:latin typeface="LLElementary" panose="02000603000000000000" pitchFamily="2" charset="0"/>
              <a:ea typeface="LLElementary" panose="02000603000000000000" pitchFamily="2" charset="0"/>
            </a:endParaRPr>
          </a:p>
          <a:p>
            <a:pPr algn="ctr"/>
            <a:r>
              <a:rPr lang="en-US" sz="1400" dirty="0">
                <a:latin typeface="LLElementary" panose="02000603000000000000" pitchFamily="2" charset="0"/>
                <a:ea typeface="LLElementary" panose="02000603000000000000" pitchFamily="2" charset="0"/>
                <a:hlinkClick r:id="rId10"/>
              </a:rPr>
              <a:t>http://www.teacherspayteachers.com/Store/Fun-For-Learning</a:t>
            </a:r>
            <a:endParaRPr lang="en-US" sz="1400" dirty="0">
              <a:latin typeface="LLElementary" panose="02000603000000000000" pitchFamily="2" charset="0"/>
              <a:ea typeface="LLElementary" panose="02000603000000000000" pitchFamily="2" charset="0"/>
            </a:endParaRPr>
          </a:p>
          <a:p>
            <a:pPr algn="ctr"/>
            <a:endParaRPr lang="en-US" sz="1400" dirty="0" smtClean="0">
              <a:latin typeface="LLElementary" panose="02000603000000000000" pitchFamily="2" charset="0"/>
              <a:ea typeface="LLElementary" panose="02000603000000000000" pitchFamily="2" charset="0"/>
              <a:cs typeface="Times New Roman" panose="02020603050405020304" pitchFamily="18" charset="0"/>
            </a:endParaRPr>
          </a:p>
          <a:p>
            <a:pPr algn="ctr"/>
            <a:endParaRPr lang="en-US" sz="1400" dirty="0">
              <a:latin typeface="LLElementary" panose="02000603000000000000" pitchFamily="2" charset="0"/>
              <a:ea typeface="LLElementary" panose="02000603000000000000" pitchFamily="2" charset="0"/>
              <a:cs typeface="Times New Roman" panose="02020603050405020304" pitchFamily="18" charset="0"/>
            </a:endParaRPr>
          </a:p>
          <a:p>
            <a:pPr algn="ctr"/>
            <a:endParaRPr lang="en-US" sz="1400" dirty="0" smtClean="0">
              <a:latin typeface="LLElementary" panose="02000603000000000000" pitchFamily="2" charset="0"/>
              <a:ea typeface="LLElementary" panose="02000603000000000000" pitchFamily="2" charset="0"/>
              <a:cs typeface="Times New Roman" panose="02020603050405020304" pitchFamily="18" charset="0"/>
            </a:endParaRPr>
          </a:p>
          <a:p>
            <a:pPr algn="ctr"/>
            <a:r>
              <a:rPr lang="en-US" sz="1400" dirty="0" smtClean="0">
                <a:latin typeface="LLElementary" panose="02000603000000000000" pitchFamily="2" charset="0"/>
                <a:ea typeface="LLElementary" panose="02000603000000000000" pitchFamily="2" charset="0"/>
                <a:cs typeface="Times New Roman" panose="02020603050405020304" pitchFamily="18" charset="0"/>
              </a:rPr>
              <a:t>Images </a:t>
            </a:r>
            <a:r>
              <a:rPr lang="en-US" sz="1400" dirty="0">
                <a:latin typeface="LLElementary" panose="02000603000000000000" pitchFamily="2" charset="0"/>
                <a:ea typeface="LLElementary" panose="02000603000000000000" pitchFamily="2" charset="0"/>
                <a:cs typeface="Times New Roman" panose="02020603050405020304" pitchFamily="18" charset="0"/>
              </a:rPr>
              <a:t>licensed by Dancing Crayon Designs.</a:t>
            </a:r>
          </a:p>
          <a:p>
            <a:pPr algn="ctr"/>
            <a:r>
              <a:rPr lang="en-US" sz="1400" spc="100" dirty="0">
                <a:latin typeface="LLElementary" panose="02000603000000000000" pitchFamily="2" charset="0"/>
                <a:ea typeface="LLElementary" panose="02000603000000000000" pitchFamily="2" charset="0"/>
              </a:rPr>
              <a:t>© </a:t>
            </a:r>
            <a:r>
              <a:rPr lang="en-US" sz="1400" u="sng" dirty="0" smtClean="0">
                <a:solidFill>
                  <a:srgbClr val="0563C1"/>
                </a:solidFill>
                <a:latin typeface="LLElementary" panose="02000603000000000000" pitchFamily="2" charset="0"/>
                <a:ea typeface="LLElementary" panose="02000603000000000000" pitchFamily="2" charset="0"/>
                <a:cs typeface="Times New Roman" panose="02020603050405020304" pitchFamily="18" charset="0"/>
                <a:hlinkClick r:id="rId11"/>
              </a:rPr>
              <a:t>www.DancingCrayon.com</a:t>
            </a:r>
            <a:endParaRPr lang="en-US" sz="1400" u="sng" dirty="0" smtClean="0">
              <a:solidFill>
                <a:srgbClr val="0563C1"/>
              </a:solidFill>
              <a:latin typeface="LLElementary" panose="02000603000000000000" pitchFamily="2" charset="0"/>
              <a:ea typeface="LLElementary" panose="02000603000000000000" pitchFamily="2" charset="0"/>
              <a:cs typeface="Times New Roman" panose="02020603050405020304" pitchFamily="18" charset="0"/>
            </a:endParaRPr>
          </a:p>
          <a:p>
            <a:pPr algn="ctr"/>
            <a:endParaRPr lang="en-US" sz="1400" u="sng" dirty="0">
              <a:solidFill>
                <a:srgbClr val="0563C1"/>
              </a:solidFill>
              <a:latin typeface="LLElementary" panose="02000603000000000000" pitchFamily="2" charset="0"/>
              <a:ea typeface="LLElementary" panose="02000603000000000000" pitchFamily="2" charset="0"/>
              <a:cs typeface="Times New Roman" panose="02020603050405020304" pitchFamily="18" charset="0"/>
            </a:endParaRPr>
          </a:p>
          <a:p>
            <a:pPr algn="ctr"/>
            <a:endParaRPr lang="en-US" sz="1400" u="sng" dirty="0" smtClean="0">
              <a:solidFill>
                <a:srgbClr val="0563C1"/>
              </a:solidFill>
              <a:latin typeface="LLElementary" panose="02000603000000000000" pitchFamily="2" charset="0"/>
              <a:ea typeface="LLElementary" panose="02000603000000000000" pitchFamily="2" charset="0"/>
              <a:cs typeface="Times New Roman" panose="02020603050405020304" pitchFamily="18" charset="0"/>
            </a:endParaRPr>
          </a:p>
          <a:p>
            <a:pPr algn="ctr"/>
            <a:endParaRPr lang="en-US" sz="1400" u="sng" dirty="0">
              <a:solidFill>
                <a:srgbClr val="0563C1"/>
              </a:solidFill>
              <a:latin typeface="LLElementary" panose="02000603000000000000" pitchFamily="2" charset="0"/>
              <a:ea typeface="LLElementary" panose="02000603000000000000" pitchFamily="2" charset="0"/>
              <a:cs typeface="Times New Roman" panose="02020603050405020304" pitchFamily="18" charset="0"/>
            </a:endParaRPr>
          </a:p>
          <a:p>
            <a:pPr algn="ctr"/>
            <a:endParaRPr lang="en-US" sz="1400" u="sng" dirty="0" smtClean="0">
              <a:solidFill>
                <a:srgbClr val="0563C1"/>
              </a:solidFill>
              <a:latin typeface="LLElementary" panose="02000603000000000000" pitchFamily="2" charset="0"/>
              <a:ea typeface="LLElementary" panose="02000603000000000000" pitchFamily="2" charset="0"/>
              <a:cs typeface="Times New Roman" panose="02020603050405020304" pitchFamily="18" charset="0"/>
            </a:endParaRPr>
          </a:p>
          <a:p>
            <a:pPr algn="ctr"/>
            <a:r>
              <a:rPr lang="en-US" sz="1400" dirty="0">
                <a:latin typeface="LLElementary" panose="02000603000000000000" pitchFamily="2" charset="0"/>
                <a:ea typeface="LLElementary" panose="02000603000000000000" pitchFamily="2" charset="0"/>
                <a:cs typeface="Times New Roman" panose="02020603050405020304" pitchFamily="18" charset="0"/>
              </a:rPr>
              <a:t>A Sketchy </a:t>
            </a:r>
            <a:r>
              <a:rPr lang="en-US" sz="1400" dirty="0" smtClean="0">
                <a:latin typeface="LLElementary" panose="02000603000000000000" pitchFamily="2" charset="0"/>
                <a:ea typeface="LLElementary" panose="02000603000000000000" pitchFamily="2" charset="0"/>
                <a:cs typeface="Times New Roman" panose="02020603050405020304" pitchFamily="18" charset="0"/>
              </a:rPr>
              <a:t>Guy</a:t>
            </a:r>
            <a:endParaRPr lang="en-US" sz="1400" dirty="0">
              <a:latin typeface="LLElementary" panose="02000603000000000000" pitchFamily="2" charset="0"/>
              <a:ea typeface="LLElementary" panose="02000603000000000000" pitchFamily="2" charset="0"/>
              <a:cs typeface="Times New Roman" panose="02020603050405020304" pitchFamily="18" charset="0"/>
              <a:hlinkClick r:id="rId12"/>
            </a:endParaRPr>
          </a:p>
          <a:p>
            <a:pPr algn="ctr"/>
            <a:r>
              <a:rPr lang="en-US" sz="1400" u="sng" dirty="0">
                <a:solidFill>
                  <a:srgbClr val="0563C1"/>
                </a:solidFill>
                <a:latin typeface="LLElementary" panose="02000603000000000000" pitchFamily="2" charset="0"/>
                <a:ea typeface="LLElementary" panose="02000603000000000000" pitchFamily="2" charset="0"/>
                <a:cs typeface="Times New Roman" panose="02020603050405020304" pitchFamily="18" charset="0"/>
                <a:hlinkClick r:id="rId12"/>
              </a:rPr>
              <a:t>https://www.teacherspayteachers.com/Store/A-Sketchy-Guy</a:t>
            </a:r>
            <a:endParaRPr lang="en-US" sz="1400" u="sng" dirty="0">
              <a:solidFill>
                <a:srgbClr val="0563C1"/>
              </a:solidFill>
              <a:latin typeface="LLElementary" panose="02000603000000000000" pitchFamily="2" charset="0"/>
              <a:ea typeface="LLElementary" panose="02000603000000000000" pitchFamily="2" charset="0"/>
              <a:cs typeface="Times New Roman" panose="02020603050405020304" pitchFamily="18" charset="0"/>
            </a:endParaRPr>
          </a:p>
          <a:p>
            <a:pPr algn="ctr"/>
            <a:endParaRPr lang="en-US" u="sng" dirty="0">
              <a:solidFill>
                <a:srgbClr val="0563C1"/>
              </a:solidFill>
              <a:latin typeface="LLElementary" panose="02000603000000000000" pitchFamily="2" charset="0"/>
              <a:ea typeface="LLElementary" panose="02000603000000000000" pitchFamily="2" charset="0"/>
              <a:cs typeface="Times New Roman" panose="02020603050405020304" pitchFamily="18" charset="0"/>
            </a:endParaRPr>
          </a:p>
          <a:p>
            <a:pPr algn="ctr"/>
            <a:endParaRPr lang="en-US" spc="100" dirty="0">
              <a:latin typeface="LLElementary" panose="02000603000000000000" pitchFamily="2" charset="0"/>
              <a:ea typeface="LLElementary" panose="02000603000000000000" pitchFamily="2" charset="0"/>
            </a:endParaRPr>
          </a:p>
        </p:txBody>
      </p:sp>
      <p:pic>
        <p:nvPicPr>
          <p:cNvPr id="17" name="Picture 16">
            <a:hlinkClick r:id="rId9"/>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06182" y="713439"/>
            <a:ext cx="1108891" cy="1108891"/>
          </a:xfrm>
          <a:prstGeom prst="rect">
            <a:avLst/>
          </a:prstGeom>
        </p:spPr>
      </p:pic>
      <p:pic>
        <p:nvPicPr>
          <p:cNvPr id="18" name="Picture 17">
            <a:hlinkClick r:id="rId10"/>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06180" y="2101276"/>
            <a:ext cx="1108891" cy="1086460"/>
          </a:xfrm>
          <a:prstGeom prst="rect">
            <a:avLst/>
          </a:prstGeom>
        </p:spPr>
      </p:pic>
      <p:pic>
        <p:nvPicPr>
          <p:cNvPr id="19" name="Picture 18">
            <a:hlinkClick r:id="rId11"/>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06762" y="3400826"/>
            <a:ext cx="1108891" cy="1108891"/>
          </a:xfrm>
          <a:prstGeom prst="rect">
            <a:avLst/>
          </a:prstGeom>
        </p:spPr>
      </p:pic>
      <p:pic>
        <p:nvPicPr>
          <p:cNvPr id="21" name="Picture 20">
            <a:hlinkClick r:id="rId12"/>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06180" y="4922868"/>
            <a:ext cx="1108891" cy="1108891"/>
          </a:xfrm>
          <a:prstGeom prst="rect">
            <a:avLst/>
          </a:prstGeom>
        </p:spPr>
      </p:pic>
    </p:spTree>
    <p:extLst>
      <p:ext uri="{BB962C8B-B14F-4D97-AF65-F5344CB8AC3E}">
        <p14:creationId xmlns:p14="http://schemas.microsoft.com/office/powerpoint/2010/main" val="4051028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3914" y="817073"/>
            <a:ext cx="9184169" cy="1651795"/>
          </a:xfrm>
        </p:spPr>
        <p:txBody>
          <a:bodyPr>
            <a:noAutofit/>
          </a:bodyPr>
          <a:lstStyle/>
          <a:p>
            <a:r>
              <a:rPr lang="en-US" b="1" dirty="0" smtClean="0">
                <a:solidFill>
                  <a:schemeClr val="accent1">
                    <a:lumMod val="75000"/>
                  </a:schemeClr>
                </a:solidFill>
                <a:latin typeface="LLElementaryDots" panose="02000603000000000000" pitchFamily="2" charset="0"/>
                <a:ea typeface="LLElementaryDots" panose="02000603000000000000" pitchFamily="2" charset="0"/>
              </a:rPr>
              <a:t>Table Talk Review:</a:t>
            </a:r>
            <a:r>
              <a:rPr lang="en-US" sz="6600" dirty="0" smtClean="0">
                <a:solidFill>
                  <a:schemeClr val="accent1">
                    <a:lumMod val="75000"/>
                  </a:schemeClr>
                </a:solidFill>
                <a:latin typeface="LLElementaryDots" panose="02000603000000000000" pitchFamily="2" charset="0"/>
                <a:ea typeface="LLElementaryDots" panose="02000603000000000000" pitchFamily="2" charset="0"/>
              </a:rPr>
              <a:t/>
            </a:r>
            <a:br>
              <a:rPr lang="en-US" sz="6600" dirty="0" smtClean="0">
                <a:solidFill>
                  <a:schemeClr val="accent1">
                    <a:lumMod val="75000"/>
                  </a:schemeClr>
                </a:solidFill>
                <a:latin typeface="LLElementaryDots" panose="02000603000000000000" pitchFamily="2" charset="0"/>
                <a:ea typeface="LLElementaryDots" panose="02000603000000000000" pitchFamily="2" charset="0"/>
              </a:rPr>
            </a:br>
            <a:r>
              <a:rPr lang="en-US" sz="4800" dirty="0" smtClean="0">
                <a:solidFill>
                  <a:schemeClr val="accent1">
                    <a:lumMod val="75000"/>
                  </a:schemeClr>
                </a:solidFill>
                <a:latin typeface="LLElementaryDots" panose="02000603000000000000" pitchFamily="2" charset="0"/>
                <a:ea typeface="LLElementaryDots" panose="02000603000000000000" pitchFamily="2" charset="0"/>
              </a:rPr>
              <a:t>What is a product?</a:t>
            </a: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
        <p:nvSpPr>
          <p:cNvPr id="8" name="Title 1"/>
          <p:cNvSpPr txBox="1">
            <a:spLocks/>
          </p:cNvSpPr>
          <p:nvPr/>
        </p:nvSpPr>
        <p:spPr>
          <a:xfrm>
            <a:off x="1503913" y="2426664"/>
            <a:ext cx="9184169" cy="2060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rgbClr val="FF0000"/>
                </a:solidFill>
                <a:latin typeface="LLElementaryDots" panose="02000603000000000000" pitchFamily="2" charset="0"/>
                <a:ea typeface="LLElementaryDots" panose="02000603000000000000" pitchFamily="2" charset="0"/>
              </a:rPr>
              <a:t>The answer to a </a:t>
            </a:r>
            <a:br>
              <a:rPr lang="en-US" sz="4800" dirty="0">
                <a:solidFill>
                  <a:srgbClr val="FF0000"/>
                </a:solidFill>
                <a:latin typeface="LLElementaryDots" panose="02000603000000000000" pitchFamily="2" charset="0"/>
                <a:ea typeface="LLElementaryDots" panose="02000603000000000000" pitchFamily="2" charset="0"/>
              </a:rPr>
            </a:br>
            <a:r>
              <a:rPr lang="en-US" sz="4800" dirty="0">
                <a:solidFill>
                  <a:srgbClr val="FF0000"/>
                </a:solidFill>
                <a:latin typeface="LLElementaryDots" panose="02000603000000000000" pitchFamily="2" charset="0"/>
                <a:ea typeface="LLElementaryDots" panose="02000603000000000000" pitchFamily="2" charset="0"/>
              </a:rPr>
              <a:t>multiplication</a:t>
            </a:r>
            <a:br>
              <a:rPr lang="en-US" sz="4800" dirty="0">
                <a:solidFill>
                  <a:srgbClr val="FF0000"/>
                </a:solidFill>
                <a:latin typeface="LLElementaryDots" panose="02000603000000000000" pitchFamily="2" charset="0"/>
                <a:ea typeface="LLElementaryDots" panose="02000603000000000000" pitchFamily="2" charset="0"/>
              </a:rPr>
            </a:br>
            <a:r>
              <a:rPr lang="en-US" sz="4800" dirty="0">
                <a:solidFill>
                  <a:srgbClr val="FF0000"/>
                </a:solidFill>
                <a:latin typeface="LLElementaryDots" panose="02000603000000000000" pitchFamily="2" charset="0"/>
                <a:ea typeface="LLElementaryDots" panose="02000603000000000000" pitchFamily="2" charset="0"/>
              </a:rPr>
              <a:t>problem</a:t>
            </a: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Tree>
    <p:extLst>
      <p:ext uri="{BB962C8B-B14F-4D97-AF65-F5344CB8AC3E}">
        <p14:creationId xmlns:p14="http://schemas.microsoft.com/office/powerpoint/2010/main" val="274972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5542" y="1280224"/>
            <a:ext cx="10580914" cy="2387600"/>
          </a:xfrm>
        </p:spPr>
        <p:txBody>
          <a:bodyPr>
            <a:noAutofit/>
          </a:bodyPr>
          <a:lstStyle/>
          <a:p>
            <a:r>
              <a:rPr lang="en-US" sz="4800" dirty="0" smtClean="0">
                <a:solidFill>
                  <a:srgbClr val="7030A0"/>
                </a:solidFill>
                <a:latin typeface="LLElementaryDots" panose="02000603000000000000" pitchFamily="2" charset="0"/>
                <a:ea typeface="LLElementaryDots" panose="02000603000000000000" pitchFamily="2" charset="0"/>
              </a:rPr>
              <a:t>Okay! </a:t>
            </a:r>
            <a:r>
              <a:rPr lang="en-US" sz="4800" dirty="0">
                <a:solidFill>
                  <a:srgbClr val="7030A0"/>
                </a:solidFill>
                <a:latin typeface="LLElementaryDots" panose="02000603000000000000" pitchFamily="2" charset="0"/>
                <a:ea typeface="LLElementaryDots" panose="02000603000000000000" pitchFamily="2" charset="0"/>
              </a:rPr>
              <a:t>L</a:t>
            </a:r>
            <a:r>
              <a:rPr lang="en-US" sz="4800" dirty="0" smtClean="0">
                <a:solidFill>
                  <a:srgbClr val="7030A0"/>
                </a:solidFill>
                <a:latin typeface="LLElementaryDots" panose="02000603000000000000" pitchFamily="2" charset="0"/>
                <a:ea typeface="LLElementaryDots" panose="02000603000000000000" pitchFamily="2" charset="0"/>
              </a:rPr>
              <a:t>et’s get to work solving the products in multiplication equations.</a:t>
            </a:r>
            <a:r>
              <a:rPr lang="en-US" sz="4800" dirty="0">
                <a:solidFill>
                  <a:srgbClr val="7030A0"/>
                </a:solidFill>
                <a:latin typeface="LLElementaryDots" panose="02000603000000000000" pitchFamily="2" charset="0"/>
                <a:ea typeface="LLElementaryDots" panose="02000603000000000000" pitchFamily="2" charset="0"/>
              </a:rPr>
              <a:t/>
            </a:r>
            <a:br>
              <a:rPr lang="en-US" sz="4800" dirty="0">
                <a:solidFill>
                  <a:srgbClr val="7030A0"/>
                </a:solidFill>
                <a:latin typeface="LLElementaryDots" panose="02000603000000000000" pitchFamily="2" charset="0"/>
                <a:ea typeface="LLElementaryDots" panose="02000603000000000000" pitchFamily="2" charset="0"/>
              </a:rPr>
            </a:br>
            <a:r>
              <a:rPr lang="en-US" sz="4800" dirty="0" smtClean="0">
                <a:solidFill>
                  <a:srgbClr val="7030A0"/>
                </a:solidFill>
                <a:latin typeface="LLElementaryDots" panose="02000603000000000000" pitchFamily="2" charset="0"/>
                <a:ea typeface="LLElementaryDots" panose="02000603000000000000" pitchFamily="2" charset="0"/>
              </a:rPr>
              <a:t>What strategies could you use to solve the following problem?</a:t>
            </a: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
        <p:nvSpPr>
          <p:cNvPr id="15" name="TextBox 14"/>
          <p:cNvSpPr txBox="1"/>
          <p:nvPr/>
        </p:nvSpPr>
        <p:spPr>
          <a:xfrm>
            <a:off x="1940288" y="4000278"/>
            <a:ext cx="7289443" cy="2062103"/>
          </a:xfrm>
          <a:prstGeom prst="rect">
            <a:avLst/>
          </a:prstGeom>
          <a:noFill/>
        </p:spPr>
        <p:txBody>
          <a:bodyPr wrap="square" rtlCol="0">
            <a:spAutoFit/>
          </a:bodyPr>
          <a:lstStyle/>
          <a:p>
            <a:pPr algn="ctr"/>
            <a:r>
              <a:rPr lang="en-US" sz="3200" b="1" dirty="0" smtClean="0">
                <a:solidFill>
                  <a:srgbClr val="0070C0"/>
                </a:solidFill>
                <a:latin typeface="LLElementaryDots" panose="02000603000000000000" pitchFamily="2" charset="0"/>
                <a:ea typeface="LLElementaryDots" panose="02000603000000000000" pitchFamily="2" charset="0"/>
              </a:rPr>
              <a:t>Skyler was at the park and he saw 5 race cars.  If each car had </a:t>
            </a:r>
            <a:r>
              <a:rPr lang="en-US" sz="3200" b="1" dirty="0">
                <a:solidFill>
                  <a:srgbClr val="0070C0"/>
                </a:solidFill>
                <a:latin typeface="LLElementaryDots" panose="02000603000000000000" pitchFamily="2" charset="0"/>
                <a:ea typeface="LLElementaryDots" panose="02000603000000000000" pitchFamily="2" charset="0"/>
              </a:rPr>
              <a:t>4</a:t>
            </a:r>
            <a:r>
              <a:rPr lang="en-US" sz="3200" b="1" dirty="0" smtClean="0">
                <a:solidFill>
                  <a:srgbClr val="0070C0"/>
                </a:solidFill>
                <a:latin typeface="LLElementaryDots" panose="02000603000000000000" pitchFamily="2" charset="0"/>
                <a:ea typeface="LLElementaryDots" panose="02000603000000000000" pitchFamily="2" charset="0"/>
              </a:rPr>
              <a:t> wheels, how many wheels did all the cars have? </a:t>
            </a:r>
            <a:endParaRPr lang="en-US" sz="3200" b="1" dirty="0">
              <a:solidFill>
                <a:srgbClr val="0070C0"/>
              </a:solidFill>
              <a:latin typeface="LLElementaryDots" panose="02000603000000000000" pitchFamily="2" charset="0"/>
              <a:ea typeface="LLElementaryDots" panose="02000603000000000000" pitchFamily="2" charset="0"/>
            </a:endParaRPr>
          </a:p>
        </p:txBody>
      </p:sp>
    </p:spTree>
    <p:extLst>
      <p:ext uri="{BB962C8B-B14F-4D97-AF65-F5344CB8AC3E}">
        <p14:creationId xmlns:p14="http://schemas.microsoft.com/office/powerpoint/2010/main" val="96479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0354" y="1961111"/>
            <a:ext cx="10580914" cy="2387600"/>
          </a:xfrm>
        </p:spPr>
        <p:txBody>
          <a:bodyPr>
            <a:noAutofit/>
          </a:bodyPr>
          <a:lstStyle/>
          <a:p>
            <a:r>
              <a:rPr lang="en-US" sz="4800" dirty="0" smtClean="0">
                <a:solidFill>
                  <a:schemeClr val="accent1">
                    <a:lumMod val="75000"/>
                  </a:schemeClr>
                </a:solidFill>
                <a:latin typeface="LLElementaryDots" panose="02000603000000000000" pitchFamily="2" charset="0"/>
                <a:ea typeface="LLElementaryDots" panose="02000603000000000000" pitchFamily="2" charset="0"/>
              </a:rPr>
              <a:t/>
            </a:r>
            <a:br>
              <a:rPr lang="en-US" sz="4800" dirty="0" smtClean="0">
                <a:solidFill>
                  <a:schemeClr val="accent1">
                    <a:lumMod val="75000"/>
                  </a:schemeClr>
                </a:solidFill>
                <a:latin typeface="LLElementaryDots" panose="02000603000000000000" pitchFamily="2" charset="0"/>
                <a:ea typeface="LLElementaryDots" panose="02000603000000000000" pitchFamily="2" charset="0"/>
              </a:rPr>
            </a:b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
        <p:nvSpPr>
          <p:cNvPr id="10" name="TextBox 9"/>
          <p:cNvSpPr txBox="1"/>
          <p:nvPr/>
        </p:nvSpPr>
        <p:spPr>
          <a:xfrm>
            <a:off x="1133341" y="704033"/>
            <a:ext cx="8538280" cy="923330"/>
          </a:xfrm>
          <a:prstGeom prst="rect">
            <a:avLst/>
          </a:prstGeom>
          <a:noFill/>
        </p:spPr>
        <p:txBody>
          <a:bodyPr wrap="square" rtlCol="0">
            <a:spAutoFit/>
          </a:bodyPr>
          <a:lstStyle/>
          <a:p>
            <a:r>
              <a:rPr lang="en-US" sz="5400" b="1" dirty="0" smtClean="0">
                <a:solidFill>
                  <a:srgbClr val="FF0000"/>
                </a:solidFill>
                <a:latin typeface="LLElementaryDots" panose="02000603000000000000" pitchFamily="2" charset="0"/>
                <a:ea typeface="LLElementaryDots" panose="02000603000000000000" pitchFamily="2" charset="0"/>
              </a:rPr>
              <a:t>Possible Strategies 5 X 4  </a:t>
            </a:r>
            <a:endParaRPr lang="en-US" sz="5400" b="1" dirty="0">
              <a:solidFill>
                <a:srgbClr val="FF0000"/>
              </a:solidFill>
              <a:latin typeface="LLElementaryDots" panose="02000603000000000000" pitchFamily="2" charset="0"/>
              <a:ea typeface="LLElementaryDots" panose="02000603000000000000" pitchFamily="2" charset="0"/>
            </a:endParaRPr>
          </a:p>
        </p:txBody>
      </p:sp>
      <p:sp>
        <p:nvSpPr>
          <p:cNvPr id="8" name="TextBox 7"/>
          <p:cNvSpPr txBox="1"/>
          <p:nvPr/>
        </p:nvSpPr>
        <p:spPr>
          <a:xfrm>
            <a:off x="733183" y="1844647"/>
            <a:ext cx="2695665" cy="830997"/>
          </a:xfrm>
          <a:prstGeom prst="rect">
            <a:avLst/>
          </a:prstGeom>
          <a:noFill/>
        </p:spPr>
        <p:txBody>
          <a:bodyPr wrap="square" rtlCol="0">
            <a:spAutoFit/>
          </a:bodyPr>
          <a:lstStyle/>
          <a:p>
            <a:pPr algn="ctr"/>
            <a:r>
              <a:rPr lang="en-US" sz="2400" dirty="0" smtClean="0">
                <a:solidFill>
                  <a:prstClr val="black"/>
                </a:solidFill>
                <a:latin typeface="LLElementary" panose="02000603000000000000" pitchFamily="2" charset="0"/>
                <a:ea typeface="LLElementary" panose="02000603000000000000" pitchFamily="2" charset="0"/>
              </a:rPr>
              <a:t>Draw a Picture</a:t>
            </a:r>
          </a:p>
          <a:p>
            <a:pPr algn="ctr"/>
            <a:r>
              <a:rPr lang="en-US" sz="2400" dirty="0" smtClean="0">
                <a:solidFill>
                  <a:prstClr val="black"/>
                </a:solidFill>
                <a:latin typeface="LLElementary" panose="02000603000000000000" pitchFamily="2" charset="0"/>
                <a:ea typeface="LLElementary" panose="02000603000000000000" pitchFamily="2" charset="0"/>
              </a:rPr>
              <a:t>(Equal Groups):</a:t>
            </a:r>
            <a:endParaRPr lang="en-US" sz="2400" dirty="0">
              <a:solidFill>
                <a:prstClr val="black"/>
              </a:solidFill>
              <a:latin typeface="LLElementary" panose="02000603000000000000" pitchFamily="2" charset="0"/>
              <a:ea typeface="LLElementary" panose="02000603000000000000" pitchFamily="2" charset="0"/>
            </a:endParaRPr>
          </a:p>
        </p:txBody>
      </p:sp>
      <p:sp>
        <p:nvSpPr>
          <p:cNvPr id="16" name="TextBox 15"/>
          <p:cNvSpPr txBox="1"/>
          <p:nvPr/>
        </p:nvSpPr>
        <p:spPr>
          <a:xfrm>
            <a:off x="728619" y="2934459"/>
            <a:ext cx="10282818" cy="461665"/>
          </a:xfrm>
          <a:prstGeom prst="rect">
            <a:avLst/>
          </a:prstGeom>
          <a:noFill/>
        </p:spPr>
        <p:txBody>
          <a:bodyPr wrap="square" rtlCol="0">
            <a:spAutoFit/>
          </a:bodyPr>
          <a:lstStyle/>
          <a:p>
            <a:r>
              <a:rPr lang="en-US" sz="2400" dirty="0" smtClean="0">
                <a:solidFill>
                  <a:srgbClr val="C00000"/>
                </a:solidFill>
                <a:latin typeface="LLElementary" panose="02000603000000000000" pitchFamily="2" charset="0"/>
                <a:ea typeface="LLElementary" panose="02000603000000000000" pitchFamily="2" charset="0"/>
              </a:rPr>
              <a:t>Skip Counting:	   4,	        8,	  12,	      16,	 20	</a:t>
            </a:r>
            <a:endParaRPr lang="en-US" sz="2400" dirty="0">
              <a:solidFill>
                <a:srgbClr val="C00000"/>
              </a:solidFill>
              <a:latin typeface="LLElementary" panose="02000603000000000000" pitchFamily="2" charset="0"/>
              <a:ea typeface="LLElementary" panose="02000603000000000000" pitchFamily="2" charset="0"/>
            </a:endParaRPr>
          </a:p>
        </p:txBody>
      </p:sp>
      <p:sp>
        <p:nvSpPr>
          <p:cNvPr id="17" name="TextBox 16"/>
          <p:cNvSpPr txBox="1"/>
          <p:nvPr/>
        </p:nvSpPr>
        <p:spPr>
          <a:xfrm>
            <a:off x="685022" y="3446023"/>
            <a:ext cx="10488881" cy="461665"/>
          </a:xfrm>
          <a:prstGeom prst="rect">
            <a:avLst/>
          </a:prstGeom>
          <a:noFill/>
        </p:spPr>
        <p:txBody>
          <a:bodyPr wrap="square" rtlCol="0">
            <a:spAutoFit/>
          </a:bodyPr>
          <a:lstStyle/>
          <a:p>
            <a:r>
              <a:rPr lang="en-US" sz="2400" dirty="0" smtClean="0">
                <a:solidFill>
                  <a:srgbClr val="0070C0"/>
                </a:solidFill>
                <a:latin typeface="LLElementary" panose="02000603000000000000" pitchFamily="2" charset="0"/>
                <a:ea typeface="LLElementary" panose="02000603000000000000" pitchFamily="2" charset="0"/>
              </a:rPr>
              <a:t>Repeated Addition:    4 + 4 + 4 + 4 + 4</a:t>
            </a:r>
            <a:r>
              <a:rPr lang="en-US" sz="2400" dirty="0" smtClean="0">
                <a:solidFill>
                  <a:prstClr val="black"/>
                </a:solidFill>
                <a:latin typeface="LLElementary" panose="02000603000000000000" pitchFamily="2" charset="0"/>
                <a:ea typeface="LLElementary" panose="02000603000000000000" pitchFamily="2" charset="0"/>
              </a:rPr>
              <a:t>	</a:t>
            </a:r>
            <a:endParaRPr lang="en-US" sz="2400" dirty="0">
              <a:solidFill>
                <a:prstClr val="black"/>
              </a:solidFill>
              <a:latin typeface="LLElementary" panose="02000603000000000000" pitchFamily="2" charset="0"/>
              <a:ea typeface="LLElementary" panose="02000603000000000000" pitchFamily="2" charset="0"/>
            </a:endParaRPr>
          </a:p>
        </p:txBody>
      </p:sp>
      <p:sp>
        <p:nvSpPr>
          <p:cNvPr id="18" name="TextBox 17"/>
          <p:cNvSpPr txBox="1"/>
          <p:nvPr/>
        </p:nvSpPr>
        <p:spPr>
          <a:xfrm>
            <a:off x="954590" y="3935318"/>
            <a:ext cx="10282818" cy="461665"/>
          </a:xfrm>
          <a:prstGeom prst="rect">
            <a:avLst/>
          </a:prstGeom>
          <a:noFill/>
        </p:spPr>
        <p:txBody>
          <a:bodyPr wrap="square" rtlCol="0">
            <a:spAutoFit/>
          </a:bodyPr>
          <a:lstStyle/>
          <a:p>
            <a:r>
              <a:rPr lang="en-US" sz="2400" dirty="0" smtClean="0">
                <a:solidFill>
                  <a:srgbClr val="92D050"/>
                </a:solidFill>
                <a:latin typeface="LLElementary" panose="02000603000000000000" pitchFamily="2" charset="0"/>
                <a:ea typeface="LLElementary" panose="02000603000000000000" pitchFamily="2" charset="0"/>
              </a:rPr>
              <a:t>Array:</a:t>
            </a:r>
            <a:endParaRPr lang="en-US" sz="2400" dirty="0">
              <a:solidFill>
                <a:srgbClr val="92D050"/>
              </a:solidFill>
              <a:latin typeface="LLElementary" panose="02000603000000000000" pitchFamily="2" charset="0"/>
              <a:ea typeface="LLElementary" panose="02000603000000000000" pitchFamily="2" charset="0"/>
            </a:endParaRPr>
          </a:p>
        </p:txBody>
      </p:sp>
      <p:sp>
        <p:nvSpPr>
          <p:cNvPr id="19" name="TextBox 18"/>
          <p:cNvSpPr txBox="1"/>
          <p:nvPr/>
        </p:nvSpPr>
        <p:spPr>
          <a:xfrm>
            <a:off x="7486501" y="4123663"/>
            <a:ext cx="2831799" cy="2062103"/>
          </a:xfrm>
          <a:prstGeom prst="rect">
            <a:avLst/>
          </a:prstGeom>
          <a:noFill/>
        </p:spPr>
        <p:txBody>
          <a:bodyPr wrap="square" rtlCol="0">
            <a:spAutoFit/>
          </a:bodyPr>
          <a:lstStyle/>
          <a:p>
            <a:pPr algn="ctr"/>
            <a:r>
              <a:rPr lang="en-US" sz="3200" b="1" dirty="0" smtClean="0">
                <a:solidFill>
                  <a:srgbClr val="FFC000"/>
                </a:solidFill>
                <a:latin typeface="LLElementary" panose="02000603000000000000" pitchFamily="2" charset="0"/>
                <a:ea typeface="LLElementary" panose="02000603000000000000" pitchFamily="2" charset="0"/>
              </a:rPr>
              <a:t>So the Product is:</a:t>
            </a:r>
          </a:p>
          <a:p>
            <a:pPr algn="ctr"/>
            <a:r>
              <a:rPr lang="en-US" sz="3200" b="1" dirty="0" smtClean="0">
                <a:solidFill>
                  <a:srgbClr val="FFC000"/>
                </a:solidFill>
                <a:latin typeface="LLElementary" panose="02000603000000000000" pitchFamily="2" charset="0"/>
                <a:ea typeface="LLElementary" panose="02000603000000000000" pitchFamily="2" charset="0"/>
              </a:rPr>
              <a:t>20</a:t>
            </a:r>
          </a:p>
          <a:p>
            <a:pPr algn="ctr"/>
            <a:r>
              <a:rPr lang="en-US" sz="3200" b="1" dirty="0" smtClean="0">
                <a:solidFill>
                  <a:srgbClr val="FFC000"/>
                </a:solidFill>
                <a:latin typeface="LLElementary" panose="02000603000000000000" pitchFamily="2" charset="0"/>
                <a:ea typeface="LLElementary" panose="02000603000000000000" pitchFamily="2" charset="0"/>
              </a:rPr>
              <a:t>5 X 4 = 20</a:t>
            </a:r>
            <a:endParaRPr lang="en-US" sz="3200" b="1" dirty="0">
              <a:solidFill>
                <a:srgbClr val="FFC000"/>
              </a:solidFill>
              <a:latin typeface="LLElementary" panose="02000603000000000000" pitchFamily="2" charset="0"/>
              <a:ea typeface="LLElementary" panose="02000603000000000000" pitchFamily="2" charset="0"/>
            </a:endParaRPr>
          </a:p>
        </p:txBody>
      </p:sp>
    </p:spTree>
    <p:extLst>
      <p:ext uri="{BB962C8B-B14F-4D97-AF65-F5344CB8AC3E}">
        <p14:creationId xmlns:p14="http://schemas.microsoft.com/office/powerpoint/2010/main" val="414746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5542" y="816298"/>
            <a:ext cx="10580914" cy="759746"/>
          </a:xfrm>
        </p:spPr>
        <p:txBody>
          <a:bodyPr>
            <a:noAutofit/>
          </a:bodyPr>
          <a:lstStyle/>
          <a:p>
            <a:r>
              <a:rPr lang="en-US" sz="4800" dirty="0" smtClean="0">
                <a:solidFill>
                  <a:srgbClr val="7030A0"/>
                </a:solidFill>
                <a:latin typeface="LLElementaryDots" panose="02000603000000000000" pitchFamily="2" charset="0"/>
                <a:ea typeface="LLElementaryDots" panose="02000603000000000000" pitchFamily="2" charset="0"/>
              </a:rPr>
              <a:t>Wow! Let’s try another one:</a:t>
            </a: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
        <p:nvSpPr>
          <p:cNvPr id="15" name="TextBox 14"/>
          <p:cNvSpPr txBox="1"/>
          <p:nvPr/>
        </p:nvSpPr>
        <p:spPr>
          <a:xfrm>
            <a:off x="2348246" y="1978295"/>
            <a:ext cx="7289443" cy="3046988"/>
          </a:xfrm>
          <a:prstGeom prst="rect">
            <a:avLst/>
          </a:prstGeom>
          <a:noFill/>
        </p:spPr>
        <p:txBody>
          <a:bodyPr wrap="square" rtlCol="0">
            <a:spAutoFit/>
          </a:bodyPr>
          <a:lstStyle/>
          <a:p>
            <a:pPr algn="ctr"/>
            <a:r>
              <a:rPr lang="en-US" sz="3200" b="1" dirty="0" smtClean="0">
                <a:solidFill>
                  <a:srgbClr val="92D050"/>
                </a:solidFill>
                <a:latin typeface="LLElementaryDots" panose="02000603000000000000" pitchFamily="2" charset="0"/>
                <a:ea typeface="LLElementaryDots" panose="02000603000000000000" pitchFamily="2" charset="0"/>
              </a:rPr>
              <a:t>Three Monkeys were eating bananas at the zoo.  If the zookeeper gave each monkey three bananas, what was the total number of bananas that the zookeeper gave to all the monkeys? </a:t>
            </a:r>
            <a:endParaRPr lang="en-US" sz="3200" b="1" dirty="0">
              <a:solidFill>
                <a:srgbClr val="92D050"/>
              </a:solidFill>
              <a:latin typeface="LLElementaryDots" panose="02000603000000000000" pitchFamily="2" charset="0"/>
              <a:ea typeface="LLElementaryDots" panose="02000603000000000000" pitchFamily="2" charset="0"/>
            </a:endParaRPr>
          </a:p>
        </p:txBody>
      </p:sp>
    </p:spTree>
    <p:extLst>
      <p:ext uri="{BB962C8B-B14F-4D97-AF65-F5344CB8AC3E}">
        <p14:creationId xmlns:p14="http://schemas.microsoft.com/office/powerpoint/2010/main" val="242633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0354" y="1961111"/>
            <a:ext cx="10580914" cy="2387600"/>
          </a:xfrm>
        </p:spPr>
        <p:txBody>
          <a:bodyPr>
            <a:noAutofit/>
          </a:bodyPr>
          <a:lstStyle/>
          <a:p>
            <a:r>
              <a:rPr lang="en-US" sz="4800" dirty="0" smtClean="0">
                <a:solidFill>
                  <a:schemeClr val="accent1">
                    <a:lumMod val="75000"/>
                  </a:schemeClr>
                </a:solidFill>
                <a:latin typeface="LLElementaryDots" panose="02000603000000000000" pitchFamily="2" charset="0"/>
                <a:ea typeface="LLElementaryDots" panose="02000603000000000000" pitchFamily="2" charset="0"/>
              </a:rPr>
              <a:t/>
            </a:r>
            <a:br>
              <a:rPr lang="en-US" sz="4800" dirty="0" smtClean="0">
                <a:solidFill>
                  <a:schemeClr val="accent1">
                    <a:lumMod val="75000"/>
                  </a:schemeClr>
                </a:solidFill>
                <a:latin typeface="LLElementaryDots" panose="02000603000000000000" pitchFamily="2" charset="0"/>
                <a:ea typeface="LLElementaryDots" panose="02000603000000000000" pitchFamily="2" charset="0"/>
              </a:rPr>
            </a:b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
        <p:nvSpPr>
          <p:cNvPr id="10" name="TextBox 9"/>
          <p:cNvSpPr txBox="1"/>
          <p:nvPr/>
        </p:nvSpPr>
        <p:spPr>
          <a:xfrm>
            <a:off x="1133341" y="704033"/>
            <a:ext cx="8538280" cy="923330"/>
          </a:xfrm>
          <a:prstGeom prst="rect">
            <a:avLst/>
          </a:prstGeom>
          <a:noFill/>
        </p:spPr>
        <p:txBody>
          <a:bodyPr wrap="square" rtlCol="0">
            <a:spAutoFit/>
          </a:bodyPr>
          <a:lstStyle/>
          <a:p>
            <a:r>
              <a:rPr lang="en-US" sz="5400" b="1" dirty="0" smtClean="0">
                <a:solidFill>
                  <a:srgbClr val="FF0000"/>
                </a:solidFill>
                <a:latin typeface="LLElementaryDots" panose="02000603000000000000" pitchFamily="2" charset="0"/>
                <a:ea typeface="LLElementaryDots" panose="02000603000000000000" pitchFamily="2" charset="0"/>
              </a:rPr>
              <a:t>Possible Strategies </a:t>
            </a:r>
            <a:r>
              <a:rPr lang="en-US" sz="5400" b="1" dirty="0">
                <a:solidFill>
                  <a:srgbClr val="FF0000"/>
                </a:solidFill>
                <a:latin typeface="LLElementaryDots" panose="02000603000000000000" pitchFamily="2" charset="0"/>
                <a:ea typeface="LLElementaryDots" panose="02000603000000000000" pitchFamily="2" charset="0"/>
              </a:rPr>
              <a:t>3</a:t>
            </a:r>
            <a:r>
              <a:rPr lang="en-US" sz="5400" b="1" dirty="0" smtClean="0">
                <a:solidFill>
                  <a:srgbClr val="FF0000"/>
                </a:solidFill>
                <a:latin typeface="LLElementaryDots" panose="02000603000000000000" pitchFamily="2" charset="0"/>
                <a:ea typeface="LLElementaryDots" panose="02000603000000000000" pitchFamily="2" charset="0"/>
              </a:rPr>
              <a:t> X 3  </a:t>
            </a:r>
            <a:endParaRPr lang="en-US" sz="5400" b="1" dirty="0">
              <a:solidFill>
                <a:srgbClr val="FF0000"/>
              </a:solidFill>
              <a:latin typeface="LLElementaryDots" panose="02000603000000000000" pitchFamily="2" charset="0"/>
              <a:ea typeface="LLElementaryDots" panose="02000603000000000000" pitchFamily="2" charset="0"/>
            </a:endParaRPr>
          </a:p>
        </p:txBody>
      </p:sp>
      <p:sp>
        <p:nvSpPr>
          <p:cNvPr id="8" name="TextBox 7"/>
          <p:cNvSpPr txBox="1"/>
          <p:nvPr/>
        </p:nvSpPr>
        <p:spPr>
          <a:xfrm>
            <a:off x="733183" y="1844647"/>
            <a:ext cx="2695665" cy="830997"/>
          </a:xfrm>
          <a:prstGeom prst="rect">
            <a:avLst/>
          </a:prstGeom>
          <a:noFill/>
        </p:spPr>
        <p:txBody>
          <a:bodyPr wrap="square" rtlCol="0">
            <a:spAutoFit/>
          </a:bodyPr>
          <a:lstStyle/>
          <a:p>
            <a:pPr algn="ctr"/>
            <a:r>
              <a:rPr lang="en-US" sz="2400" dirty="0" smtClean="0">
                <a:solidFill>
                  <a:prstClr val="black"/>
                </a:solidFill>
                <a:latin typeface="LLElementary" panose="02000603000000000000" pitchFamily="2" charset="0"/>
                <a:ea typeface="LLElementary" panose="02000603000000000000" pitchFamily="2" charset="0"/>
              </a:rPr>
              <a:t>Draw a Picture</a:t>
            </a:r>
          </a:p>
          <a:p>
            <a:pPr algn="ctr"/>
            <a:r>
              <a:rPr lang="en-US" sz="2400" dirty="0" smtClean="0">
                <a:solidFill>
                  <a:prstClr val="black"/>
                </a:solidFill>
                <a:latin typeface="LLElementary" panose="02000603000000000000" pitchFamily="2" charset="0"/>
                <a:ea typeface="LLElementary" panose="02000603000000000000" pitchFamily="2" charset="0"/>
              </a:rPr>
              <a:t>(Equal Groups):</a:t>
            </a:r>
            <a:endParaRPr lang="en-US" sz="2400" dirty="0">
              <a:solidFill>
                <a:prstClr val="black"/>
              </a:solidFill>
              <a:latin typeface="LLElementary" panose="02000603000000000000" pitchFamily="2" charset="0"/>
              <a:ea typeface="LLElementary" panose="02000603000000000000" pitchFamily="2" charset="0"/>
            </a:endParaRPr>
          </a:p>
        </p:txBody>
      </p:sp>
      <p:sp>
        <p:nvSpPr>
          <p:cNvPr id="16" name="TextBox 15"/>
          <p:cNvSpPr txBox="1"/>
          <p:nvPr/>
        </p:nvSpPr>
        <p:spPr>
          <a:xfrm>
            <a:off x="728619" y="2934459"/>
            <a:ext cx="10282818" cy="461665"/>
          </a:xfrm>
          <a:prstGeom prst="rect">
            <a:avLst/>
          </a:prstGeom>
          <a:noFill/>
        </p:spPr>
        <p:txBody>
          <a:bodyPr wrap="square" rtlCol="0">
            <a:spAutoFit/>
          </a:bodyPr>
          <a:lstStyle/>
          <a:p>
            <a:r>
              <a:rPr lang="en-US" sz="2400" dirty="0" smtClean="0">
                <a:solidFill>
                  <a:srgbClr val="C00000"/>
                </a:solidFill>
                <a:latin typeface="LLElementary" panose="02000603000000000000" pitchFamily="2" charset="0"/>
                <a:ea typeface="LLElementary" panose="02000603000000000000" pitchFamily="2" charset="0"/>
              </a:rPr>
              <a:t>Skip Counting:	   3,	            </a:t>
            </a:r>
            <a:r>
              <a:rPr lang="en-US" sz="2400" dirty="0">
                <a:solidFill>
                  <a:srgbClr val="C00000"/>
                </a:solidFill>
                <a:latin typeface="LLElementary" panose="02000603000000000000" pitchFamily="2" charset="0"/>
                <a:ea typeface="LLElementary" panose="02000603000000000000" pitchFamily="2" charset="0"/>
              </a:rPr>
              <a:t>6</a:t>
            </a:r>
            <a:r>
              <a:rPr lang="en-US" sz="2400" dirty="0" smtClean="0">
                <a:solidFill>
                  <a:srgbClr val="C00000"/>
                </a:solidFill>
                <a:latin typeface="LLElementary" panose="02000603000000000000" pitchFamily="2" charset="0"/>
                <a:ea typeface="LLElementary" panose="02000603000000000000" pitchFamily="2" charset="0"/>
              </a:rPr>
              <a:t>,	         </a:t>
            </a:r>
            <a:r>
              <a:rPr lang="en-US" sz="2400" dirty="0">
                <a:solidFill>
                  <a:srgbClr val="C00000"/>
                </a:solidFill>
                <a:latin typeface="LLElementary" panose="02000603000000000000" pitchFamily="2" charset="0"/>
                <a:ea typeface="LLElementary" panose="02000603000000000000" pitchFamily="2" charset="0"/>
              </a:rPr>
              <a:t>9</a:t>
            </a:r>
            <a:r>
              <a:rPr lang="en-US" sz="2400" dirty="0" smtClean="0">
                <a:solidFill>
                  <a:srgbClr val="C00000"/>
                </a:solidFill>
                <a:latin typeface="LLElementary" panose="02000603000000000000" pitchFamily="2" charset="0"/>
                <a:ea typeface="LLElementary" panose="02000603000000000000" pitchFamily="2" charset="0"/>
              </a:rPr>
              <a:t>	</a:t>
            </a:r>
            <a:endParaRPr lang="en-US" sz="2400" dirty="0">
              <a:solidFill>
                <a:srgbClr val="C00000"/>
              </a:solidFill>
              <a:latin typeface="LLElementary" panose="02000603000000000000" pitchFamily="2" charset="0"/>
              <a:ea typeface="LLElementary" panose="02000603000000000000" pitchFamily="2" charset="0"/>
            </a:endParaRPr>
          </a:p>
        </p:txBody>
      </p:sp>
      <p:sp>
        <p:nvSpPr>
          <p:cNvPr id="17" name="TextBox 16"/>
          <p:cNvSpPr txBox="1"/>
          <p:nvPr/>
        </p:nvSpPr>
        <p:spPr>
          <a:xfrm>
            <a:off x="685022" y="3446023"/>
            <a:ext cx="10488881" cy="461665"/>
          </a:xfrm>
          <a:prstGeom prst="rect">
            <a:avLst/>
          </a:prstGeom>
          <a:noFill/>
        </p:spPr>
        <p:txBody>
          <a:bodyPr wrap="square" rtlCol="0">
            <a:spAutoFit/>
          </a:bodyPr>
          <a:lstStyle/>
          <a:p>
            <a:r>
              <a:rPr lang="en-US" sz="2400" dirty="0" smtClean="0">
                <a:solidFill>
                  <a:srgbClr val="0070C0"/>
                </a:solidFill>
                <a:latin typeface="LLElementary" panose="02000603000000000000" pitchFamily="2" charset="0"/>
                <a:ea typeface="LLElementary" panose="02000603000000000000" pitchFamily="2" charset="0"/>
              </a:rPr>
              <a:t>Repeated Addition:    3 + 3 + 3</a:t>
            </a:r>
            <a:r>
              <a:rPr lang="en-US" sz="2400" dirty="0" smtClean="0">
                <a:solidFill>
                  <a:prstClr val="black"/>
                </a:solidFill>
                <a:latin typeface="LLElementary" panose="02000603000000000000" pitchFamily="2" charset="0"/>
                <a:ea typeface="LLElementary" panose="02000603000000000000" pitchFamily="2" charset="0"/>
              </a:rPr>
              <a:t>	</a:t>
            </a:r>
            <a:endParaRPr lang="en-US" sz="2400" dirty="0">
              <a:solidFill>
                <a:prstClr val="black"/>
              </a:solidFill>
              <a:latin typeface="LLElementary" panose="02000603000000000000" pitchFamily="2" charset="0"/>
              <a:ea typeface="LLElementary" panose="02000603000000000000" pitchFamily="2" charset="0"/>
            </a:endParaRPr>
          </a:p>
        </p:txBody>
      </p:sp>
      <p:sp>
        <p:nvSpPr>
          <p:cNvPr id="18" name="TextBox 17"/>
          <p:cNvSpPr txBox="1"/>
          <p:nvPr/>
        </p:nvSpPr>
        <p:spPr>
          <a:xfrm>
            <a:off x="954590" y="3935318"/>
            <a:ext cx="10282818" cy="461665"/>
          </a:xfrm>
          <a:prstGeom prst="rect">
            <a:avLst/>
          </a:prstGeom>
          <a:noFill/>
        </p:spPr>
        <p:txBody>
          <a:bodyPr wrap="square" rtlCol="0">
            <a:spAutoFit/>
          </a:bodyPr>
          <a:lstStyle/>
          <a:p>
            <a:r>
              <a:rPr lang="en-US" sz="2400" dirty="0" smtClean="0">
                <a:solidFill>
                  <a:srgbClr val="92D050"/>
                </a:solidFill>
                <a:latin typeface="LLElementary" panose="02000603000000000000" pitchFamily="2" charset="0"/>
                <a:ea typeface="LLElementary" panose="02000603000000000000" pitchFamily="2" charset="0"/>
              </a:rPr>
              <a:t>Array:</a:t>
            </a:r>
            <a:endParaRPr lang="en-US" sz="2400" dirty="0">
              <a:solidFill>
                <a:srgbClr val="92D050"/>
              </a:solidFill>
              <a:latin typeface="LLElementary" panose="02000603000000000000" pitchFamily="2" charset="0"/>
              <a:ea typeface="LLElementary" panose="02000603000000000000" pitchFamily="2" charset="0"/>
            </a:endParaRPr>
          </a:p>
        </p:txBody>
      </p:sp>
      <p:sp>
        <p:nvSpPr>
          <p:cNvPr id="19" name="TextBox 18"/>
          <p:cNvSpPr txBox="1"/>
          <p:nvPr/>
        </p:nvSpPr>
        <p:spPr>
          <a:xfrm>
            <a:off x="7486501" y="4123663"/>
            <a:ext cx="2831799" cy="2062103"/>
          </a:xfrm>
          <a:prstGeom prst="rect">
            <a:avLst/>
          </a:prstGeom>
          <a:noFill/>
        </p:spPr>
        <p:txBody>
          <a:bodyPr wrap="square" rtlCol="0">
            <a:spAutoFit/>
          </a:bodyPr>
          <a:lstStyle/>
          <a:p>
            <a:pPr algn="ctr"/>
            <a:r>
              <a:rPr lang="en-US" sz="3200" b="1" dirty="0" smtClean="0">
                <a:solidFill>
                  <a:srgbClr val="FFC000"/>
                </a:solidFill>
                <a:latin typeface="LLElementary" panose="02000603000000000000" pitchFamily="2" charset="0"/>
                <a:ea typeface="LLElementary" panose="02000603000000000000" pitchFamily="2" charset="0"/>
              </a:rPr>
              <a:t>So the Product is:</a:t>
            </a:r>
          </a:p>
          <a:p>
            <a:pPr algn="ctr"/>
            <a:r>
              <a:rPr lang="en-US" sz="3200" b="1" dirty="0" smtClean="0">
                <a:solidFill>
                  <a:srgbClr val="FFC000"/>
                </a:solidFill>
                <a:latin typeface="LLElementary" panose="02000603000000000000" pitchFamily="2" charset="0"/>
                <a:ea typeface="LLElementary" panose="02000603000000000000" pitchFamily="2" charset="0"/>
              </a:rPr>
              <a:t>9</a:t>
            </a:r>
          </a:p>
          <a:p>
            <a:pPr algn="ctr"/>
            <a:r>
              <a:rPr lang="en-US" sz="3200" b="1" dirty="0">
                <a:solidFill>
                  <a:srgbClr val="FFC000"/>
                </a:solidFill>
                <a:latin typeface="LLElementary" panose="02000603000000000000" pitchFamily="2" charset="0"/>
                <a:ea typeface="LLElementary" panose="02000603000000000000" pitchFamily="2" charset="0"/>
              </a:rPr>
              <a:t>3</a:t>
            </a:r>
            <a:r>
              <a:rPr lang="en-US" sz="3200" b="1" dirty="0" smtClean="0">
                <a:solidFill>
                  <a:srgbClr val="FFC000"/>
                </a:solidFill>
                <a:latin typeface="LLElementary" panose="02000603000000000000" pitchFamily="2" charset="0"/>
                <a:ea typeface="LLElementary" panose="02000603000000000000" pitchFamily="2" charset="0"/>
              </a:rPr>
              <a:t> X 3 = 9</a:t>
            </a:r>
            <a:endParaRPr lang="en-US" sz="3200" b="1" dirty="0">
              <a:solidFill>
                <a:srgbClr val="FFC000"/>
              </a:solidFill>
              <a:latin typeface="LLElementary" panose="02000603000000000000" pitchFamily="2" charset="0"/>
              <a:ea typeface="LLElementary" panose="02000603000000000000" pitchFamily="2" charset="0"/>
            </a:endParaRPr>
          </a:p>
        </p:txBody>
      </p:sp>
    </p:spTree>
    <p:extLst>
      <p:ext uri="{BB962C8B-B14F-4D97-AF65-F5344CB8AC3E}">
        <p14:creationId xmlns:p14="http://schemas.microsoft.com/office/powerpoint/2010/main" val="315637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2510" y="830783"/>
            <a:ext cx="10580914" cy="774024"/>
          </a:xfrm>
        </p:spPr>
        <p:txBody>
          <a:bodyPr>
            <a:noAutofit/>
          </a:bodyPr>
          <a:lstStyle/>
          <a:p>
            <a:r>
              <a:rPr lang="en-US" sz="4800" dirty="0" smtClean="0">
                <a:solidFill>
                  <a:srgbClr val="7030A0"/>
                </a:solidFill>
                <a:latin typeface="LLElementaryDots" panose="02000603000000000000" pitchFamily="2" charset="0"/>
                <a:ea typeface="LLElementaryDots" panose="02000603000000000000" pitchFamily="2" charset="0"/>
              </a:rPr>
              <a:t>Great! Let’s try another one:</a:t>
            </a: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
        <p:nvSpPr>
          <p:cNvPr id="15" name="TextBox 14"/>
          <p:cNvSpPr txBox="1"/>
          <p:nvPr/>
        </p:nvSpPr>
        <p:spPr>
          <a:xfrm>
            <a:off x="1455310" y="1604807"/>
            <a:ext cx="9075315" cy="3046988"/>
          </a:xfrm>
          <a:prstGeom prst="rect">
            <a:avLst/>
          </a:prstGeom>
          <a:noFill/>
        </p:spPr>
        <p:txBody>
          <a:bodyPr wrap="square" rtlCol="0">
            <a:spAutoFit/>
          </a:bodyPr>
          <a:lstStyle/>
          <a:p>
            <a:pPr algn="ctr"/>
            <a:r>
              <a:rPr lang="en-US" sz="3200" b="1" dirty="0" smtClean="0">
                <a:solidFill>
                  <a:srgbClr val="0070C0"/>
                </a:solidFill>
                <a:latin typeface="LLElementaryDots" panose="02000603000000000000" pitchFamily="2" charset="0"/>
                <a:ea typeface="LLElementaryDots" panose="02000603000000000000" pitchFamily="2" charset="0"/>
              </a:rPr>
              <a:t>A train was traveling to New York carrying fresh Georgia peaches. The train had 6 box cars attached all carrying peaches.  If each box car held 10 pounds of peaches, what was the total number of pounds of peaches for all six box cars?  </a:t>
            </a:r>
            <a:endParaRPr lang="en-US" sz="3200" b="1" dirty="0">
              <a:solidFill>
                <a:srgbClr val="0070C0"/>
              </a:solidFill>
              <a:latin typeface="LLElementaryDots" panose="02000603000000000000" pitchFamily="2" charset="0"/>
              <a:ea typeface="LLElementaryDots" panose="02000603000000000000" pitchFamily="2" charset="0"/>
            </a:endParaRPr>
          </a:p>
        </p:txBody>
      </p:sp>
    </p:spTree>
    <p:extLst>
      <p:ext uri="{BB962C8B-B14F-4D97-AF65-F5344CB8AC3E}">
        <p14:creationId xmlns:p14="http://schemas.microsoft.com/office/powerpoint/2010/main" val="63666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8724932" y="1947284"/>
            <a:ext cx="1035001" cy="646331"/>
          </a:xfrm>
          <a:prstGeom prst="rect">
            <a:avLst/>
          </a:prstGeom>
          <a:noFill/>
        </p:spPr>
        <p:txBody>
          <a:bodyPr wrap="square" rtlCol="0">
            <a:spAutoFit/>
          </a:bodyPr>
          <a:lstStyle/>
          <a:p>
            <a:pPr algn="ctr"/>
            <a:r>
              <a:rPr lang="en-US" dirty="0" smtClean="0">
                <a:latin typeface="LLElementary" panose="02000603000000000000" pitchFamily="2" charset="0"/>
                <a:ea typeface="LLElementary" panose="02000603000000000000" pitchFamily="2" charset="0"/>
              </a:rPr>
              <a:t>10 pounds</a:t>
            </a:r>
            <a:endParaRPr lang="en-US" dirty="0">
              <a:latin typeface="LLElementary" panose="02000603000000000000" pitchFamily="2" charset="0"/>
              <a:ea typeface="LLElementary" panose="02000603000000000000" pitchFamily="2" charset="0"/>
            </a:endParaRPr>
          </a:p>
        </p:txBody>
      </p:sp>
      <p:sp>
        <p:nvSpPr>
          <p:cNvPr id="29" name="TextBox 28"/>
          <p:cNvSpPr txBox="1"/>
          <p:nvPr/>
        </p:nvSpPr>
        <p:spPr>
          <a:xfrm>
            <a:off x="7653254" y="1974889"/>
            <a:ext cx="1035001" cy="646331"/>
          </a:xfrm>
          <a:prstGeom prst="rect">
            <a:avLst/>
          </a:prstGeom>
          <a:noFill/>
        </p:spPr>
        <p:txBody>
          <a:bodyPr wrap="square" rtlCol="0">
            <a:spAutoFit/>
          </a:bodyPr>
          <a:lstStyle/>
          <a:p>
            <a:pPr algn="ctr"/>
            <a:r>
              <a:rPr lang="en-US" dirty="0" smtClean="0">
                <a:latin typeface="LLElementary" panose="02000603000000000000" pitchFamily="2" charset="0"/>
                <a:ea typeface="LLElementary" panose="02000603000000000000" pitchFamily="2" charset="0"/>
              </a:rPr>
              <a:t>10 pounds</a:t>
            </a:r>
            <a:endParaRPr lang="en-US" dirty="0">
              <a:latin typeface="LLElementary" panose="02000603000000000000" pitchFamily="2" charset="0"/>
              <a:ea typeface="LLElementary" panose="02000603000000000000" pitchFamily="2" charset="0"/>
            </a:endParaRPr>
          </a:p>
        </p:txBody>
      </p:sp>
      <p:sp>
        <p:nvSpPr>
          <p:cNvPr id="28" name="TextBox 27"/>
          <p:cNvSpPr txBox="1"/>
          <p:nvPr/>
        </p:nvSpPr>
        <p:spPr>
          <a:xfrm>
            <a:off x="6609106" y="1936979"/>
            <a:ext cx="1035001" cy="646331"/>
          </a:xfrm>
          <a:prstGeom prst="rect">
            <a:avLst/>
          </a:prstGeom>
          <a:noFill/>
        </p:spPr>
        <p:txBody>
          <a:bodyPr wrap="square" rtlCol="0">
            <a:spAutoFit/>
          </a:bodyPr>
          <a:lstStyle/>
          <a:p>
            <a:pPr algn="ctr"/>
            <a:r>
              <a:rPr lang="en-US" dirty="0" smtClean="0">
                <a:latin typeface="LLElementary" panose="02000603000000000000" pitchFamily="2" charset="0"/>
                <a:ea typeface="LLElementary" panose="02000603000000000000" pitchFamily="2" charset="0"/>
              </a:rPr>
              <a:t>10 pounds</a:t>
            </a:r>
            <a:endParaRPr lang="en-US" dirty="0">
              <a:latin typeface="LLElementary" panose="02000603000000000000" pitchFamily="2" charset="0"/>
              <a:ea typeface="LLElementary" panose="02000603000000000000" pitchFamily="2" charset="0"/>
            </a:endParaRPr>
          </a:p>
        </p:txBody>
      </p:sp>
      <p:sp>
        <p:nvSpPr>
          <p:cNvPr id="27" name="TextBox 26"/>
          <p:cNvSpPr txBox="1"/>
          <p:nvPr/>
        </p:nvSpPr>
        <p:spPr>
          <a:xfrm>
            <a:off x="5553402" y="1974890"/>
            <a:ext cx="1035001" cy="646331"/>
          </a:xfrm>
          <a:prstGeom prst="rect">
            <a:avLst/>
          </a:prstGeom>
          <a:noFill/>
        </p:spPr>
        <p:txBody>
          <a:bodyPr wrap="square" rtlCol="0">
            <a:spAutoFit/>
          </a:bodyPr>
          <a:lstStyle/>
          <a:p>
            <a:pPr algn="ctr"/>
            <a:r>
              <a:rPr lang="en-US" dirty="0" smtClean="0">
                <a:latin typeface="LLElementary" panose="02000603000000000000" pitchFamily="2" charset="0"/>
                <a:ea typeface="LLElementary" panose="02000603000000000000" pitchFamily="2" charset="0"/>
              </a:rPr>
              <a:t>10 pounds</a:t>
            </a:r>
            <a:endParaRPr lang="en-US" dirty="0">
              <a:latin typeface="LLElementary" panose="02000603000000000000" pitchFamily="2" charset="0"/>
              <a:ea typeface="LLElementary" panose="02000603000000000000" pitchFamily="2" charset="0"/>
            </a:endParaRPr>
          </a:p>
        </p:txBody>
      </p:sp>
      <p:sp>
        <p:nvSpPr>
          <p:cNvPr id="26" name="TextBox 25"/>
          <p:cNvSpPr txBox="1"/>
          <p:nvPr/>
        </p:nvSpPr>
        <p:spPr>
          <a:xfrm>
            <a:off x="4533151" y="1950754"/>
            <a:ext cx="1035001" cy="646331"/>
          </a:xfrm>
          <a:prstGeom prst="rect">
            <a:avLst/>
          </a:prstGeom>
          <a:noFill/>
        </p:spPr>
        <p:txBody>
          <a:bodyPr wrap="square" rtlCol="0">
            <a:spAutoFit/>
          </a:bodyPr>
          <a:lstStyle/>
          <a:p>
            <a:pPr algn="ctr"/>
            <a:r>
              <a:rPr lang="en-US" dirty="0" smtClean="0">
                <a:latin typeface="LLElementary" panose="02000603000000000000" pitchFamily="2" charset="0"/>
                <a:ea typeface="LLElementary" panose="02000603000000000000" pitchFamily="2" charset="0"/>
              </a:rPr>
              <a:t>10 pounds</a:t>
            </a:r>
            <a:endParaRPr lang="en-US" dirty="0">
              <a:latin typeface="LLElementary" panose="02000603000000000000" pitchFamily="2" charset="0"/>
              <a:ea typeface="LLElementary" panose="02000603000000000000" pitchFamily="2" charset="0"/>
            </a:endParaRPr>
          </a:p>
        </p:txBody>
      </p:sp>
      <p:sp>
        <p:nvSpPr>
          <p:cNvPr id="9" name="TextBox 8"/>
          <p:cNvSpPr txBox="1"/>
          <p:nvPr/>
        </p:nvSpPr>
        <p:spPr>
          <a:xfrm>
            <a:off x="3468300" y="1951148"/>
            <a:ext cx="1035001" cy="646331"/>
          </a:xfrm>
          <a:prstGeom prst="rect">
            <a:avLst/>
          </a:prstGeom>
          <a:noFill/>
        </p:spPr>
        <p:txBody>
          <a:bodyPr wrap="square" rtlCol="0">
            <a:spAutoFit/>
          </a:bodyPr>
          <a:lstStyle/>
          <a:p>
            <a:pPr algn="ctr"/>
            <a:r>
              <a:rPr lang="en-US" dirty="0" smtClean="0">
                <a:latin typeface="LLElementary" panose="02000603000000000000" pitchFamily="2" charset="0"/>
                <a:ea typeface="LLElementary" panose="02000603000000000000" pitchFamily="2" charset="0"/>
              </a:rPr>
              <a:t>10 pounds</a:t>
            </a:r>
            <a:endParaRPr lang="en-US" dirty="0">
              <a:latin typeface="LLElementary" panose="02000603000000000000" pitchFamily="2" charset="0"/>
              <a:ea typeface="LLElementary" panose="02000603000000000000" pitchFamily="2" charset="0"/>
            </a:endParaRPr>
          </a:p>
        </p:txBody>
      </p:sp>
      <p:sp>
        <p:nvSpPr>
          <p:cNvPr id="2" name="Title 1"/>
          <p:cNvSpPr>
            <a:spLocks noGrp="1"/>
          </p:cNvSpPr>
          <p:nvPr>
            <p:ph type="ctrTitle"/>
          </p:nvPr>
        </p:nvSpPr>
        <p:spPr>
          <a:xfrm>
            <a:off x="910354" y="1961111"/>
            <a:ext cx="10580914" cy="2387600"/>
          </a:xfrm>
        </p:spPr>
        <p:txBody>
          <a:bodyPr>
            <a:noAutofit/>
          </a:bodyPr>
          <a:lstStyle/>
          <a:p>
            <a:r>
              <a:rPr lang="en-US" sz="4800" dirty="0" smtClean="0">
                <a:solidFill>
                  <a:schemeClr val="accent1">
                    <a:lumMod val="75000"/>
                  </a:schemeClr>
                </a:solidFill>
                <a:latin typeface="LLElementaryDots" panose="02000603000000000000" pitchFamily="2" charset="0"/>
                <a:ea typeface="LLElementaryDots" panose="02000603000000000000" pitchFamily="2" charset="0"/>
              </a:rPr>
              <a:t/>
            </a:r>
            <a:br>
              <a:rPr lang="en-US" sz="4800" dirty="0" smtClean="0">
                <a:solidFill>
                  <a:schemeClr val="accent1">
                    <a:lumMod val="75000"/>
                  </a:schemeClr>
                </a:solidFill>
                <a:latin typeface="LLElementaryDots" panose="02000603000000000000" pitchFamily="2" charset="0"/>
                <a:ea typeface="LLElementaryDots" panose="02000603000000000000" pitchFamily="2" charset="0"/>
              </a:rPr>
            </a:br>
            <a:endParaRPr lang="en-US" sz="4800" dirty="0">
              <a:solidFill>
                <a:schemeClr val="accent1">
                  <a:lumMod val="75000"/>
                </a:schemeClr>
              </a:solidFill>
              <a:latin typeface="LLElementaryDots" panose="02000603000000000000" pitchFamily="2" charset="0"/>
              <a:ea typeface="LLElementaryDots" panose="02000603000000000000" pitchFamily="2" charset="0"/>
            </a:endParaRPr>
          </a:p>
        </p:txBody>
      </p:sp>
      <p:sp>
        <p:nvSpPr>
          <p:cNvPr id="10" name="TextBox 9"/>
          <p:cNvSpPr txBox="1"/>
          <p:nvPr/>
        </p:nvSpPr>
        <p:spPr>
          <a:xfrm>
            <a:off x="1133341" y="704033"/>
            <a:ext cx="8912180" cy="923330"/>
          </a:xfrm>
          <a:prstGeom prst="rect">
            <a:avLst/>
          </a:prstGeom>
          <a:noFill/>
        </p:spPr>
        <p:txBody>
          <a:bodyPr wrap="square" rtlCol="0">
            <a:spAutoFit/>
          </a:bodyPr>
          <a:lstStyle/>
          <a:p>
            <a:r>
              <a:rPr lang="en-US" sz="5400" b="1" dirty="0" smtClean="0">
                <a:solidFill>
                  <a:srgbClr val="FF0000"/>
                </a:solidFill>
                <a:latin typeface="LLElementaryDots" panose="02000603000000000000" pitchFamily="2" charset="0"/>
                <a:ea typeface="LLElementaryDots" panose="02000603000000000000" pitchFamily="2" charset="0"/>
              </a:rPr>
              <a:t>Possible Strategies </a:t>
            </a:r>
            <a:r>
              <a:rPr lang="en-US" sz="5400" b="1" dirty="0">
                <a:solidFill>
                  <a:srgbClr val="FF0000"/>
                </a:solidFill>
                <a:latin typeface="LLElementaryDots" panose="02000603000000000000" pitchFamily="2" charset="0"/>
                <a:ea typeface="LLElementaryDots" panose="02000603000000000000" pitchFamily="2" charset="0"/>
              </a:rPr>
              <a:t>6</a:t>
            </a:r>
            <a:r>
              <a:rPr lang="en-US" sz="5400" b="1" dirty="0" smtClean="0">
                <a:solidFill>
                  <a:srgbClr val="FF0000"/>
                </a:solidFill>
                <a:latin typeface="LLElementaryDots" panose="02000603000000000000" pitchFamily="2" charset="0"/>
                <a:ea typeface="LLElementaryDots" panose="02000603000000000000" pitchFamily="2" charset="0"/>
              </a:rPr>
              <a:t> X 10  </a:t>
            </a:r>
            <a:endParaRPr lang="en-US" sz="5400" b="1" dirty="0">
              <a:solidFill>
                <a:srgbClr val="FF0000"/>
              </a:solidFill>
              <a:latin typeface="LLElementaryDots" panose="02000603000000000000" pitchFamily="2" charset="0"/>
              <a:ea typeface="LLElementaryDots" panose="02000603000000000000" pitchFamily="2" charset="0"/>
            </a:endParaRPr>
          </a:p>
        </p:txBody>
      </p:sp>
      <p:sp>
        <p:nvSpPr>
          <p:cNvPr id="8" name="TextBox 7"/>
          <p:cNvSpPr txBox="1"/>
          <p:nvPr/>
        </p:nvSpPr>
        <p:spPr>
          <a:xfrm>
            <a:off x="733183" y="1844647"/>
            <a:ext cx="2695665" cy="830997"/>
          </a:xfrm>
          <a:prstGeom prst="rect">
            <a:avLst/>
          </a:prstGeom>
          <a:noFill/>
        </p:spPr>
        <p:txBody>
          <a:bodyPr wrap="square" rtlCol="0">
            <a:spAutoFit/>
          </a:bodyPr>
          <a:lstStyle/>
          <a:p>
            <a:pPr algn="ctr"/>
            <a:r>
              <a:rPr lang="en-US" sz="2400" dirty="0" smtClean="0">
                <a:solidFill>
                  <a:prstClr val="black"/>
                </a:solidFill>
                <a:latin typeface="LLElementary" panose="02000603000000000000" pitchFamily="2" charset="0"/>
                <a:ea typeface="LLElementary" panose="02000603000000000000" pitchFamily="2" charset="0"/>
              </a:rPr>
              <a:t>Draw a Picture</a:t>
            </a:r>
          </a:p>
          <a:p>
            <a:pPr algn="ctr"/>
            <a:r>
              <a:rPr lang="en-US" sz="2400" dirty="0" smtClean="0">
                <a:solidFill>
                  <a:prstClr val="black"/>
                </a:solidFill>
                <a:latin typeface="LLElementary" panose="02000603000000000000" pitchFamily="2" charset="0"/>
                <a:ea typeface="LLElementary" panose="02000603000000000000" pitchFamily="2" charset="0"/>
              </a:rPr>
              <a:t>(Equal Groups):</a:t>
            </a:r>
            <a:endParaRPr lang="en-US" sz="2400" dirty="0">
              <a:solidFill>
                <a:prstClr val="black"/>
              </a:solidFill>
              <a:latin typeface="LLElementary" panose="02000603000000000000" pitchFamily="2" charset="0"/>
              <a:ea typeface="LLElementary" panose="02000603000000000000" pitchFamily="2" charset="0"/>
            </a:endParaRPr>
          </a:p>
        </p:txBody>
      </p:sp>
      <p:sp>
        <p:nvSpPr>
          <p:cNvPr id="16" name="TextBox 15"/>
          <p:cNvSpPr txBox="1"/>
          <p:nvPr/>
        </p:nvSpPr>
        <p:spPr>
          <a:xfrm>
            <a:off x="728619" y="2934459"/>
            <a:ext cx="10282818" cy="461665"/>
          </a:xfrm>
          <a:prstGeom prst="rect">
            <a:avLst/>
          </a:prstGeom>
          <a:noFill/>
        </p:spPr>
        <p:txBody>
          <a:bodyPr wrap="square" rtlCol="0">
            <a:spAutoFit/>
          </a:bodyPr>
          <a:lstStyle/>
          <a:p>
            <a:r>
              <a:rPr lang="en-US" sz="2400" dirty="0" smtClean="0">
                <a:solidFill>
                  <a:srgbClr val="C00000"/>
                </a:solidFill>
                <a:latin typeface="LLElementary" panose="02000603000000000000" pitchFamily="2" charset="0"/>
                <a:ea typeface="LLElementary" panose="02000603000000000000" pitchFamily="2" charset="0"/>
              </a:rPr>
              <a:t>Skip Counting:	   10,</a:t>
            </a:r>
            <a:r>
              <a:rPr lang="en-US" sz="2400" dirty="0">
                <a:solidFill>
                  <a:srgbClr val="C00000"/>
                </a:solidFill>
                <a:latin typeface="LLElementary" panose="02000603000000000000" pitchFamily="2" charset="0"/>
                <a:ea typeface="LLElementary" panose="02000603000000000000" pitchFamily="2" charset="0"/>
              </a:rPr>
              <a:t> </a:t>
            </a:r>
            <a:r>
              <a:rPr lang="en-US" sz="2400" dirty="0" smtClean="0">
                <a:solidFill>
                  <a:srgbClr val="C00000"/>
                </a:solidFill>
                <a:latin typeface="LLElementary" panose="02000603000000000000" pitchFamily="2" charset="0"/>
                <a:ea typeface="LLElementary" panose="02000603000000000000" pitchFamily="2" charset="0"/>
              </a:rPr>
              <a:t>      20,       30,       40,       50,       60	</a:t>
            </a:r>
            <a:endParaRPr lang="en-US" sz="2400" dirty="0">
              <a:solidFill>
                <a:srgbClr val="C00000"/>
              </a:solidFill>
              <a:latin typeface="LLElementary" panose="02000603000000000000" pitchFamily="2" charset="0"/>
              <a:ea typeface="LLElementary" panose="02000603000000000000" pitchFamily="2" charset="0"/>
            </a:endParaRPr>
          </a:p>
        </p:txBody>
      </p:sp>
      <p:sp>
        <p:nvSpPr>
          <p:cNvPr id="17" name="TextBox 16"/>
          <p:cNvSpPr txBox="1"/>
          <p:nvPr/>
        </p:nvSpPr>
        <p:spPr>
          <a:xfrm>
            <a:off x="685022" y="3446023"/>
            <a:ext cx="10488881" cy="461665"/>
          </a:xfrm>
          <a:prstGeom prst="rect">
            <a:avLst/>
          </a:prstGeom>
          <a:noFill/>
        </p:spPr>
        <p:txBody>
          <a:bodyPr wrap="square" rtlCol="0">
            <a:spAutoFit/>
          </a:bodyPr>
          <a:lstStyle/>
          <a:p>
            <a:r>
              <a:rPr lang="en-US" sz="2400" dirty="0" smtClean="0">
                <a:solidFill>
                  <a:srgbClr val="0070C0"/>
                </a:solidFill>
                <a:latin typeface="LLElementary" panose="02000603000000000000" pitchFamily="2" charset="0"/>
                <a:ea typeface="LLElementary" panose="02000603000000000000" pitchFamily="2" charset="0"/>
              </a:rPr>
              <a:t>Repeated Addition:    10 + 10 + 10 + 10 + 10 + 10</a:t>
            </a:r>
            <a:r>
              <a:rPr lang="en-US" sz="2400" dirty="0" smtClean="0">
                <a:solidFill>
                  <a:prstClr val="black"/>
                </a:solidFill>
                <a:latin typeface="LLElementary" panose="02000603000000000000" pitchFamily="2" charset="0"/>
                <a:ea typeface="LLElementary" panose="02000603000000000000" pitchFamily="2" charset="0"/>
              </a:rPr>
              <a:t>	</a:t>
            </a:r>
            <a:endParaRPr lang="en-US" sz="2400" dirty="0">
              <a:solidFill>
                <a:prstClr val="black"/>
              </a:solidFill>
              <a:latin typeface="LLElementary" panose="02000603000000000000" pitchFamily="2" charset="0"/>
              <a:ea typeface="LLElementary" panose="02000603000000000000" pitchFamily="2" charset="0"/>
            </a:endParaRPr>
          </a:p>
        </p:txBody>
      </p:sp>
      <p:sp>
        <p:nvSpPr>
          <p:cNvPr id="18" name="TextBox 17"/>
          <p:cNvSpPr txBox="1"/>
          <p:nvPr/>
        </p:nvSpPr>
        <p:spPr>
          <a:xfrm>
            <a:off x="954590" y="3935318"/>
            <a:ext cx="10282818" cy="461665"/>
          </a:xfrm>
          <a:prstGeom prst="rect">
            <a:avLst/>
          </a:prstGeom>
          <a:noFill/>
        </p:spPr>
        <p:txBody>
          <a:bodyPr wrap="square" rtlCol="0">
            <a:spAutoFit/>
          </a:bodyPr>
          <a:lstStyle/>
          <a:p>
            <a:r>
              <a:rPr lang="en-US" sz="2400" dirty="0" smtClean="0">
                <a:solidFill>
                  <a:srgbClr val="92D050"/>
                </a:solidFill>
                <a:latin typeface="LLElementary" panose="02000603000000000000" pitchFamily="2" charset="0"/>
                <a:ea typeface="LLElementary" panose="02000603000000000000" pitchFamily="2" charset="0"/>
              </a:rPr>
              <a:t>Array:</a:t>
            </a:r>
            <a:endParaRPr lang="en-US" sz="2400" dirty="0">
              <a:solidFill>
                <a:srgbClr val="92D050"/>
              </a:solidFill>
              <a:latin typeface="LLElementary" panose="02000603000000000000" pitchFamily="2" charset="0"/>
              <a:ea typeface="LLElementary" panose="02000603000000000000" pitchFamily="2" charset="0"/>
            </a:endParaRPr>
          </a:p>
        </p:txBody>
      </p:sp>
      <p:sp>
        <p:nvSpPr>
          <p:cNvPr id="19" name="TextBox 18"/>
          <p:cNvSpPr txBox="1"/>
          <p:nvPr/>
        </p:nvSpPr>
        <p:spPr>
          <a:xfrm>
            <a:off x="7486501" y="4123663"/>
            <a:ext cx="2831799" cy="2062103"/>
          </a:xfrm>
          <a:prstGeom prst="rect">
            <a:avLst/>
          </a:prstGeom>
          <a:noFill/>
        </p:spPr>
        <p:txBody>
          <a:bodyPr wrap="square" rtlCol="0">
            <a:spAutoFit/>
          </a:bodyPr>
          <a:lstStyle/>
          <a:p>
            <a:pPr algn="ctr"/>
            <a:r>
              <a:rPr lang="en-US" sz="3200" b="1" dirty="0" smtClean="0">
                <a:solidFill>
                  <a:srgbClr val="FFC000"/>
                </a:solidFill>
                <a:latin typeface="LLElementary" panose="02000603000000000000" pitchFamily="2" charset="0"/>
                <a:ea typeface="LLElementary" panose="02000603000000000000" pitchFamily="2" charset="0"/>
              </a:rPr>
              <a:t>So the Product is:</a:t>
            </a:r>
          </a:p>
          <a:p>
            <a:pPr algn="ctr"/>
            <a:r>
              <a:rPr lang="en-US" sz="3200" b="1" dirty="0" smtClean="0">
                <a:solidFill>
                  <a:srgbClr val="FFC000"/>
                </a:solidFill>
                <a:latin typeface="LLElementary" panose="02000603000000000000" pitchFamily="2" charset="0"/>
                <a:ea typeface="LLElementary" panose="02000603000000000000" pitchFamily="2" charset="0"/>
              </a:rPr>
              <a:t>60</a:t>
            </a:r>
          </a:p>
          <a:p>
            <a:pPr algn="ctr"/>
            <a:r>
              <a:rPr lang="en-US" sz="3200" b="1" dirty="0" smtClean="0">
                <a:solidFill>
                  <a:srgbClr val="FFC000"/>
                </a:solidFill>
                <a:latin typeface="LLElementary" panose="02000603000000000000" pitchFamily="2" charset="0"/>
                <a:ea typeface="LLElementary" panose="02000603000000000000" pitchFamily="2" charset="0"/>
              </a:rPr>
              <a:t>6 X 10 = 60</a:t>
            </a:r>
            <a:endParaRPr lang="en-US" sz="3200" b="1" dirty="0">
              <a:solidFill>
                <a:srgbClr val="FFC000"/>
              </a:solidFill>
              <a:latin typeface="LLElementary" panose="02000603000000000000" pitchFamily="2" charset="0"/>
              <a:ea typeface="LLElementary" panose="02000603000000000000" pitchFamily="2" charset="0"/>
            </a:endParaRPr>
          </a:p>
        </p:txBody>
      </p:sp>
    </p:spTree>
    <p:extLst>
      <p:ext uri="{BB962C8B-B14F-4D97-AF65-F5344CB8AC3E}">
        <p14:creationId xmlns:p14="http://schemas.microsoft.com/office/powerpoint/2010/main" val="363855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660</Words>
  <Application>Microsoft Office PowerPoint</Application>
  <PresentationFormat>Widescreen</PresentationFormat>
  <Paragraphs>146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Times New Roman</vt:lpstr>
      <vt:lpstr>Calibri Light</vt:lpstr>
      <vt:lpstr>LLElementaryDots</vt:lpstr>
      <vt:lpstr>LLElementary</vt:lpstr>
      <vt:lpstr>Calibri</vt:lpstr>
      <vt:lpstr>Office Theme</vt:lpstr>
      <vt:lpstr>Learning Target:  I can interpret products in multiplication. </vt:lpstr>
      <vt:lpstr>Table Share Time: What does it mean to interpret something?</vt:lpstr>
      <vt:lpstr>Table Talk Review: What is a product?</vt:lpstr>
      <vt:lpstr>Okay! Let’s get to work solving the products in multiplication equations. What strategies could you use to solve the following problem?</vt:lpstr>
      <vt:lpstr> </vt:lpstr>
      <vt:lpstr>Wow! Let’s try another one:</vt:lpstr>
      <vt:lpstr> </vt:lpstr>
      <vt:lpstr>Great! Let’s try another one:</vt:lpstr>
      <vt:lpstr> </vt:lpstr>
      <vt:lpstr>Okay! Let’s try another one:</vt:lpstr>
      <vt:lpstr> </vt:lpstr>
      <vt:lpstr>Okay! Let’s try another one:</vt:lpstr>
      <vt:lpstr> </vt:lpstr>
      <vt:lpstr>Okay! Let’s try another one:</vt:lpstr>
      <vt:lpstr> </vt:lpstr>
      <vt:lpstr>Solve Quick Check Thumbs up, Thumbs down </vt:lpstr>
      <vt:lpstr> 2 X 3 = 9</vt:lpstr>
      <vt:lpstr>4 X 4 = 16</vt:lpstr>
      <vt:lpstr>8 X 2 = 16</vt:lpstr>
      <vt:lpstr> 3 X 5 = 16</vt:lpstr>
      <vt:lpstr>7 X 1 = 1</vt:lpstr>
      <vt:lpstr>10 X 9 = 90</vt:lpstr>
      <vt:lpstr>Exit Slip-   1. Write your name on the top of the page. 2. Solve the following using ANY strategy:  A) Kristin had 3 egg cartons with 6 eggs in each carton.  How many eggs did she have?  B) 3 X 9 =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Target:  I can classify polygons based on their attributes.</dc:title>
  <dc:creator>Bryan</dc:creator>
  <cp:lastModifiedBy>Bryan</cp:lastModifiedBy>
  <cp:revision>65</cp:revision>
  <dcterms:created xsi:type="dcterms:W3CDTF">2015-03-26T00:55:01Z</dcterms:created>
  <dcterms:modified xsi:type="dcterms:W3CDTF">2016-08-14T02:29:09Z</dcterms:modified>
</cp:coreProperties>
</file>